
<file path=[Content_Types].xml><?xml version="1.0" encoding="utf-8"?>
<Types xmlns="http://schemas.openxmlformats.org/package/2006/content-types">
  <Override PartName="/ppt/slides/slide18.xml" ContentType="application/vnd.openxmlformats-officedocument.presentationml.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Default Extension="rels" ContentType="application/vnd.openxmlformats-package.relationships+xml"/>
  <Override PartName="/ppt/slides/slide10.xml" ContentType="application/vnd.openxmlformats-officedocument.presentationml.slide+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Override PartName="/ppt/handoutMasters/handoutMaster1.xml" ContentType="application/vnd.openxmlformats-officedocument.presentationml.handoutMaster+xml"/>
  <Default Extension="jpeg" ContentType="image/jpeg"/>
  <Override PartName="/ppt/theme/theme2.xml" ContentType="application/vnd.openxmlformats-officedocument.theme+xml"/>
  <Override PartName="/ppt/slideLayouts/slideLayout1.xml" ContentType="application/vnd.openxmlformats-officedocument.presentationml.slideLayout+xml"/>
  <Override PartName="/docProps/app.xml" ContentType="application/vnd.openxmlformats-officedocument.extended-properties+xml"/>
  <Override PartName="/ppt/slides/slide22.xml" ContentType="application/vnd.openxmlformats-officedocument.presentationml.slide+xml"/>
  <Override PartName="/ppt/slides/slide30.xml" ContentType="application/vnd.openxmlformats-officedocument.presentationml.slide+xml"/>
  <Default Extension="xml" ContentType="application/xml"/>
  <Override PartName="/ppt/slides/slide19.xml" ContentType="application/vnd.openxmlformats-officedocument.presentationml.slide+xml"/>
  <Override PartName="/ppt/tableStyles.xml" ContentType="application/vnd.openxmlformats-officedocument.presentationml.tableStyles+xml"/>
  <Override PartName="/ppt/slides/slide15.xml" ContentType="application/vnd.openxmlformats-officedocument.presentationml.slide+xml"/>
  <Override PartName="/ppt/notesSlides/notesSlide1.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7.xml" ContentType="application/vnd.openxmlformats-officedocument.presentationml.slide+xml"/>
  <Override PartName="/ppt/slides/slide2.xml" ContentType="application/vnd.openxmlformats-officedocument.presentationml.slide+xml"/>
  <Override PartName="/ppt/theme/theme3.xml" ContentType="application/vnd.openxmlformats-officedocument.theme+xml"/>
  <Override PartName="/ppt/slideLayouts/slideLayout2.xml" ContentType="application/vnd.openxmlformats-officedocument.presentationml.slideLayout+xml"/>
  <Default Extension="png" ContentType="image/png"/>
  <Override PartName="/ppt/slides/slide23.xml" ContentType="application/vnd.openxmlformats-officedocument.presentationml.slide+xml"/>
  <Default Extension="gif" ContentType="image/gif"/>
  <Override PartName="/ppt/slides/slide16.xml" ContentType="application/vnd.openxmlformats-officedocument.presentationml.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28.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20.xml" ContentType="application/vnd.openxmlformats-officedocument.presentationml.slide+xml"/>
  <Override PartName="/ppt/slides/slide1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slides/slide29.xml" ContentType="application/vnd.openxmlformats-officedocument.presentationml.slide+xml"/>
  <Override PartName="/ppt/slideLayouts/slideLayout4.xml" ContentType="application/vnd.openxmlformats-officedocument.presentationml.slideLayout+xml"/>
  <Override PartName="/ppt/slides/slide25.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72" r:id="rId1"/>
  </p:sldMasterIdLst>
  <p:notesMasterIdLst>
    <p:notesMasterId r:id="rId32"/>
  </p:notesMasterIdLst>
  <p:handoutMasterIdLst>
    <p:handoutMasterId r:id="rId33"/>
  </p:handoutMasterIdLst>
  <p:sldIdLst>
    <p:sldId id="328" r:id="rId2"/>
    <p:sldId id="324" r:id="rId3"/>
    <p:sldId id="288" r:id="rId4"/>
    <p:sldId id="344" r:id="rId5"/>
    <p:sldId id="317" r:id="rId6"/>
    <p:sldId id="318" r:id="rId7"/>
    <p:sldId id="341" r:id="rId8"/>
    <p:sldId id="321" r:id="rId9"/>
    <p:sldId id="322" r:id="rId10"/>
    <p:sldId id="291" r:id="rId11"/>
    <p:sldId id="372" r:id="rId12"/>
    <p:sldId id="347" r:id="rId13"/>
    <p:sldId id="348" r:id="rId14"/>
    <p:sldId id="349" r:id="rId15"/>
    <p:sldId id="358" r:id="rId16"/>
    <p:sldId id="366" r:id="rId17"/>
    <p:sldId id="356" r:id="rId18"/>
    <p:sldId id="350" r:id="rId19"/>
    <p:sldId id="370" r:id="rId20"/>
    <p:sldId id="357" r:id="rId21"/>
    <p:sldId id="351" r:id="rId22"/>
    <p:sldId id="373" r:id="rId23"/>
    <p:sldId id="375" r:id="rId24"/>
    <p:sldId id="374" r:id="rId25"/>
    <p:sldId id="361" r:id="rId26"/>
    <p:sldId id="376" r:id="rId27"/>
    <p:sldId id="362" r:id="rId28"/>
    <p:sldId id="377" r:id="rId29"/>
    <p:sldId id="342" r:id="rId30"/>
    <p:sldId id="295" r:id="rId31"/>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 charset="0"/>
        <a:ea typeface="ＭＳ Ｐゴシック" pitchFamily="1" charset="-128"/>
        <a:cs typeface="ＭＳ Ｐゴシック" pitchFamily="1" charset="-128"/>
      </a:defRPr>
    </a:lvl1pPr>
    <a:lvl2pPr marL="457200" algn="l" defTabSz="457200" rtl="0" fontAlgn="base">
      <a:spcBef>
        <a:spcPct val="0"/>
      </a:spcBef>
      <a:spcAft>
        <a:spcPct val="0"/>
      </a:spcAft>
      <a:defRPr kern="1200">
        <a:solidFill>
          <a:schemeClr val="tx1"/>
        </a:solidFill>
        <a:latin typeface="Arial" pitchFamily="1" charset="0"/>
        <a:ea typeface="ＭＳ Ｐゴシック" pitchFamily="1" charset="-128"/>
        <a:cs typeface="ＭＳ Ｐゴシック" pitchFamily="1" charset="-128"/>
      </a:defRPr>
    </a:lvl2pPr>
    <a:lvl3pPr marL="914400" algn="l" defTabSz="457200" rtl="0" fontAlgn="base">
      <a:spcBef>
        <a:spcPct val="0"/>
      </a:spcBef>
      <a:spcAft>
        <a:spcPct val="0"/>
      </a:spcAft>
      <a:defRPr kern="1200">
        <a:solidFill>
          <a:schemeClr val="tx1"/>
        </a:solidFill>
        <a:latin typeface="Arial" pitchFamily="1" charset="0"/>
        <a:ea typeface="ＭＳ Ｐゴシック" pitchFamily="1" charset="-128"/>
        <a:cs typeface="ＭＳ Ｐゴシック" pitchFamily="1" charset="-128"/>
      </a:defRPr>
    </a:lvl3pPr>
    <a:lvl4pPr marL="1371600" algn="l" defTabSz="457200" rtl="0" fontAlgn="base">
      <a:spcBef>
        <a:spcPct val="0"/>
      </a:spcBef>
      <a:spcAft>
        <a:spcPct val="0"/>
      </a:spcAft>
      <a:defRPr kern="1200">
        <a:solidFill>
          <a:schemeClr val="tx1"/>
        </a:solidFill>
        <a:latin typeface="Arial" pitchFamily="1" charset="0"/>
        <a:ea typeface="ＭＳ Ｐゴシック" pitchFamily="1" charset="-128"/>
        <a:cs typeface="ＭＳ Ｐゴシック" pitchFamily="1" charset="-128"/>
      </a:defRPr>
    </a:lvl4pPr>
    <a:lvl5pPr marL="1828800" algn="l" defTabSz="457200" rtl="0" fontAlgn="base">
      <a:spcBef>
        <a:spcPct val="0"/>
      </a:spcBef>
      <a:spcAft>
        <a:spcPct val="0"/>
      </a:spcAft>
      <a:defRPr kern="1200">
        <a:solidFill>
          <a:schemeClr val="tx1"/>
        </a:solidFill>
        <a:latin typeface="Arial" pitchFamily="1" charset="0"/>
        <a:ea typeface="ＭＳ Ｐゴシック" pitchFamily="1" charset="-128"/>
        <a:cs typeface="ＭＳ Ｐゴシック" pitchFamily="1" charset="-128"/>
      </a:defRPr>
    </a:lvl5pPr>
    <a:lvl6pPr marL="2286000" algn="l" defTabSz="457200" rtl="0" eaLnBrk="1" latinLnBrk="0" hangingPunct="1">
      <a:defRPr kern="1200">
        <a:solidFill>
          <a:schemeClr val="tx1"/>
        </a:solidFill>
        <a:latin typeface="Arial" pitchFamily="1" charset="0"/>
        <a:ea typeface="ＭＳ Ｐゴシック" pitchFamily="1" charset="-128"/>
        <a:cs typeface="ＭＳ Ｐゴシック" pitchFamily="1" charset="-128"/>
      </a:defRPr>
    </a:lvl6pPr>
    <a:lvl7pPr marL="2743200" algn="l" defTabSz="457200" rtl="0" eaLnBrk="1" latinLnBrk="0" hangingPunct="1">
      <a:defRPr kern="1200">
        <a:solidFill>
          <a:schemeClr val="tx1"/>
        </a:solidFill>
        <a:latin typeface="Arial" pitchFamily="1" charset="0"/>
        <a:ea typeface="ＭＳ Ｐゴシック" pitchFamily="1" charset="-128"/>
        <a:cs typeface="ＭＳ Ｐゴシック" pitchFamily="1" charset="-128"/>
      </a:defRPr>
    </a:lvl7pPr>
    <a:lvl8pPr marL="3200400" algn="l" defTabSz="457200" rtl="0" eaLnBrk="1" latinLnBrk="0" hangingPunct="1">
      <a:defRPr kern="1200">
        <a:solidFill>
          <a:schemeClr val="tx1"/>
        </a:solidFill>
        <a:latin typeface="Arial" pitchFamily="1" charset="0"/>
        <a:ea typeface="ＭＳ Ｐゴシック" pitchFamily="1" charset="-128"/>
        <a:cs typeface="ＭＳ Ｐゴシック" pitchFamily="1" charset="-128"/>
      </a:defRPr>
    </a:lvl8pPr>
    <a:lvl9pPr marL="3657600" algn="l" defTabSz="457200" rtl="0" eaLnBrk="1" latinLnBrk="0" hangingPunct="1">
      <a:defRPr kern="1200">
        <a:solidFill>
          <a:schemeClr val="tx1"/>
        </a:solidFill>
        <a:latin typeface="Arial" pitchFamily="1" charset="0"/>
        <a:ea typeface="ＭＳ Ｐゴシック" pitchFamily="1" charset="-128"/>
        <a:cs typeface="ＭＳ Ｐゴシック" pitchFamily="1" charset="-128"/>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clrMode="gray"/>
  <p:clrMru>
    <a:srgbClr val="115639"/>
    <a:srgbClr val="124E33"/>
    <a:srgbClr val="22693E"/>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p:scale>
          <a:sx n="100" d="100"/>
          <a:sy n="100" d="100"/>
        </p:scale>
        <p:origin x="-2592" y="-81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notesMaster" Target="notesMasters/notesMaster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handoutMaster" Target="handoutMasters/handoutMaster1.xml"/><Relationship Id="rId34" Type="http://schemas.openxmlformats.org/officeDocument/2006/relationships/printerSettings" Target="printerSettings/printerSettings1.bin"/><Relationship Id="rId35" Type="http://schemas.openxmlformats.org/officeDocument/2006/relationships/presProps" Target="presProps.xml"/><Relationship Id="rId36" Type="http://schemas.openxmlformats.org/officeDocument/2006/relationships/viewProps" Target="view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heme" Target="theme/theme1.xml"/><Relationship Id="rId3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30540D5C-C9D5-1E45-A2C7-D2379132C74F}" type="datetime1">
              <a:rPr lang="en-US"/>
              <a:pPr>
                <a:defRPr/>
              </a:pPr>
              <a:t>9/24/13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267864F9-1E0A-F248-B8ED-650EE8BC7C76}"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4B9E84FD-D610-4449-B8D6-8CA507A03699}" type="datetime1">
              <a:rPr lang="en-US"/>
              <a:pPr>
                <a:defRPr/>
              </a:pPr>
              <a:t>9/24/13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2D15A1C0-A667-424F-B105-43B3B937632C}"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1" charset="-128"/>
        <a:cs typeface="ＭＳ Ｐゴシック" pitchFamily="1"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1"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1"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1"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1"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5165D90-A833-574C-8FFA-634201ECB6BA}" type="slidenum">
              <a:rPr lang="en-US">
                <a:ea typeface="ＭＳ Ｐゴシック" pitchFamily="1" charset="-128"/>
                <a:cs typeface="ＭＳ Ｐゴシック" pitchFamily="1" charset="-128"/>
              </a:rPr>
              <a:pPr fontAlgn="base">
                <a:spcBef>
                  <a:spcPct val="0"/>
                </a:spcBef>
                <a:spcAft>
                  <a:spcPct val="0"/>
                </a:spcAft>
                <a:defRPr/>
              </a:pPr>
              <a:t>3</a:t>
            </a:fld>
            <a:endParaRPr lang="en-US">
              <a:ea typeface="ＭＳ Ｐゴシック" pitchFamily="1" charset="-128"/>
              <a:cs typeface="ＭＳ Ｐゴシック" pitchFamily="1" charset="-128"/>
            </a:endParaRPr>
          </a:p>
        </p:txBody>
      </p:sp>
      <p:sp>
        <p:nvSpPr>
          <p:cNvPr id="18435" name="Rectangle 2"/>
          <p:cNvSpPr>
            <a:spLocks noGrp="1" noRot="1" noChangeAspect="1" noChangeArrowheads="1"/>
          </p:cNvSpPr>
          <p:nvPr>
            <p:ph type="sldImg"/>
          </p:nvPr>
        </p:nvSpPr>
        <p:spPr bwMode="auto">
          <a:solidFill>
            <a:srgbClr val="FFFFFF"/>
          </a:solidFill>
          <a:ln>
            <a:solidFill>
              <a:srgbClr val="000000"/>
            </a:solidFill>
            <a:miter lim="800000"/>
            <a:headEnd/>
            <a:tailEnd/>
          </a:ln>
        </p:spPr>
      </p:sp>
      <p:sp>
        <p:nvSpPr>
          <p:cNvPr id="18436"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5002671-8415-174D-A027-E9CF1DC2CEBE}" type="slidenum">
              <a:rPr lang="en-US">
                <a:ea typeface="ＭＳ Ｐゴシック" pitchFamily="1" charset="-128"/>
                <a:cs typeface="ＭＳ Ｐゴシック" pitchFamily="1" charset="-128"/>
              </a:rPr>
              <a:pPr fontAlgn="base">
                <a:spcBef>
                  <a:spcPct val="0"/>
                </a:spcBef>
                <a:spcAft>
                  <a:spcPct val="0"/>
                </a:spcAft>
                <a:defRPr/>
              </a:pPr>
              <a:t>4</a:t>
            </a:fld>
            <a:endParaRPr lang="en-US">
              <a:ea typeface="ＭＳ Ｐゴシック" pitchFamily="1" charset="-128"/>
              <a:cs typeface="ＭＳ Ｐゴシック" pitchFamily="1" charset="-128"/>
            </a:endParaRPr>
          </a:p>
        </p:txBody>
      </p:sp>
      <p:sp>
        <p:nvSpPr>
          <p:cNvPr id="20483" name="Rectangle 2"/>
          <p:cNvSpPr>
            <a:spLocks noGrp="1" noRot="1" noChangeAspect="1" noChangeArrowheads="1"/>
          </p:cNvSpPr>
          <p:nvPr>
            <p:ph type="sldImg"/>
          </p:nvPr>
        </p:nvSpPr>
        <p:spPr bwMode="auto">
          <a:solidFill>
            <a:srgbClr val="FFFFFF"/>
          </a:solidFill>
          <a:ln>
            <a:solidFill>
              <a:srgbClr val="000000"/>
            </a:solidFill>
            <a:miter lim="800000"/>
            <a:headEnd/>
            <a:tailEnd/>
          </a:ln>
        </p:spPr>
      </p:sp>
      <p:sp>
        <p:nvSpPr>
          <p:cNvPr id="20484"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defRPr/>
            </a:pPr>
            <a:fld id="{5C2CA1DB-D565-D04B-AB30-5C9E8D3A49B2}" type="datetime1">
              <a:rPr lang="en-US" smtClean="0"/>
              <a:pPr>
                <a:defRPr/>
              </a:pPr>
              <a:t>9/24/13</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B4571E99-1630-1342-8BD2-81816009FAA2}" type="slidenum">
              <a:rPr lang="en-US" smtClean="0"/>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0F71B713-0264-4647-AE56-3840AF4168AF}" type="datetime1">
              <a:rPr lang="en-US" smtClean="0"/>
              <a:pPr>
                <a:defRPr/>
              </a:pPr>
              <a:t>9/24/13</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48CCF54-17C5-FF44-8674-266C588B8242}"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CCC491B5-AF42-3B40-A878-8985DB11CC46}" type="datetime1">
              <a:rPr lang="en-US" smtClean="0"/>
              <a:pPr>
                <a:defRPr/>
              </a:pPr>
              <a:t>9/24/13</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3B9B97BE-0BAA-D646-B570-54C66C3D2427}" type="slidenum">
              <a:rPr lang="en-US" smtClean="0"/>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30C086D4-7933-044C-A638-39D7A8F37ADC}" type="datetime1">
              <a:rPr lang="en-US" smtClean="0"/>
              <a:pPr>
                <a:defRPr/>
              </a:pPr>
              <a:t>9/24/13</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C319932C-F1BF-3E4A-9AA9-CDAD8EE80252}" type="slidenum">
              <a:rPr lang="en-US" smtClean="0"/>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9CAB8DA1-1670-3C48-8B5F-6865F8F98331}" type="datetime1">
              <a:rPr lang="en-US" smtClean="0"/>
              <a:pPr>
                <a:defRPr/>
              </a:pPr>
              <a:t>9/24/13</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2FD3BB80-D059-6B45-BC62-BCB4D1ADD7A9}" type="slidenum">
              <a:rPr lang="en-US" smtClean="0"/>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fld id="{AE0DB022-74A0-754A-B84E-148A8D3FC934}" type="datetime1">
              <a:rPr lang="en-US" smtClean="0"/>
              <a:pPr>
                <a:defRPr/>
              </a:pPr>
              <a:t>9/24/13</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58C8682F-8109-ED41-A450-88E4D44504E9}" type="slidenum">
              <a:rPr lang="en-US" smtClean="0"/>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fld id="{F63CED2E-FF27-F746-A690-19E1434E9E9F}" type="datetime1">
              <a:rPr lang="en-US" smtClean="0"/>
              <a:pPr>
                <a:defRPr/>
              </a:pPr>
              <a:t>9/24/13</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56876194-4FBF-A942-8163-37AB635F97DA}" type="slidenum">
              <a:rPr lang="en-US" smtClean="0"/>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fld id="{CD938813-9ED4-344D-98BC-7FF5215C600B}" type="datetime1">
              <a:rPr lang="en-US" smtClean="0"/>
              <a:pPr>
                <a:defRPr/>
              </a:pPr>
              <a:t>9/24/13</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ABF4EEBF-59AC-4244-9089-A88A3F98A6A8}" type="slidenum">
              <a:rPr lang="en-US" smtClean="0"/>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A85FF5BF-3C40-0E41-958F-DE06BB8DBBDC}" type="datetime1">
              <a:rPr lang="en-US" smtClean="0"/>
              <a:pPr>
                <a:defRPr/>
              </a:pPr>
              <a:t>9/24/13</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B815F982-894B-2149-A17E-078EF5CBED66}"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C6673FBB-C877-5E4A-AD79-22DB4E1F4D64}" type="datetime1">
              <a:rPr lang="en-US" smtClean="0"/>
              <a:pPr>
                <a:defRPr/>
              </a:pPr>
              <a:t>9/24/13</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8A9F7392-61DE-7243-BEB7-141E4ACC6398}" type="slidenum">
              <a:rPr lang="en-US" smtClean="0"/>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B6EBA2D4-9853-384F-9BB0-659234DCDD87}" type="datetime1">
              <a:rPr lang="en-US" smtClean="0"/>
              <a:pPr>
                <a:defRPr/>
              </a:pPr>
              <a:t>9/24/13</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0A66227D-D293-0F49-8A93-ACEB6B1F795F}" type="slidenum">
              <a:rPr lang="en-US" smtClean="0"/>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8B47E66C-980F-6D44-B36B-5B5C159D85B3}" type="datetime1">
              <a:rPr lang="en-US" smtClean="0"/>
              <a:pPr>
                <a:defRPr/>
              </a:pPr>
              <a:t>9/24/13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4B17474B-9F42-1542-86C3-5A116DEDE8DB}"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nieonline.com/tbtimes/supplements.cfm" TargetMode="Externa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13.png"/><Relationship Id="rId1" Type="http://schemas.openxmlformats.org/officeDocument/2006/relationships/slideLayout" Target="../slideLayouts/slideLayout4.xml"/><Relationship Id="rId2"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5.png"/><Relationship Id="rId3" Type="http://schemas.openxmlformats.org/officeDocument/2006/relationships/hyperlink" Target="http://www.tolerance.org/lesson/bullying-quiz"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hyperlink" Target="http://www.stopbullying.gov/cyberbullying/" TargetMode="External"/><Relationship Id="rId3"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blogs.loc.gov/loc/2012/10/black-and-white-and-still-read-all-over/" TargetMode="Externa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hyperlink" Target="http://www.readwritethink.org/classroom-resources/student-interactives/printing-press-30036.html?tab=5" TargetMode="External"/><Relationship Id="rId4" Type="http://schemas.openxmlformats.org/officeDocument/2006/relationships/image" Target="../media/image18.png"/><Relationship Id="rId5" Type="http://schemas.openxmlformats.org/officeDocument/2006/relationships/image" Target="../media/image19.png"/><Relationship Id="rId1" Type="http://schemas.openxmlformats.org/officeDocument/2006/relationships/slideLayout" Target="../slideLayouts/slideLayout5.xml"/><Relationship Id="rId2" Type="http://schemas.openxmlformats.org/officeDocument/2006/relationships/hyperlink" Target="http://www.readwritethink.org/classroom-resources/lesson-plans/mytube-changing-world-with-1069.html"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hyperlink" Target="http://www.nassp.org/Content.aspx?topic=The_Financial_Costs_of_Bullying_Violence_and_Vandalism_Web_only_" TargetMode="External"/><Relationship Id="rId3" Type="http://schemas.openxmlformats.org/officeDocument/2006/relationships/image" Target="../media/image2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hyperlink" Target="http://www.tampabay.com/news/humaninterest/bullying-at-work-made-her-sick-but-legal-remedies-are-few/1021546" TargetMode="External"/><Relationship Id="rId3" Type="http://schemas.openxmlformats.org/officeDocument/2006/relationships/hyperlink" Target="http://www.workplacebullying.org/individuals/impact/economic-harm/"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26.xml.rels><?xml version="1.0" encoding="UTF-8" standalone="yes"?>
<Relationships xmlns="http://schemas.openxmlformats.org/package/2006/relationships"><Relationship Id="rId3" Type="http://schemas.openxmlformats.org/officeDocument/2006/relationships/hyperlink" Target="http://www.tampabay.com/news/education/k12/new-law-takes-the-battle-against-cyberbullying-off-campus/2129937" TargetMode="External"/><Relationship Id="rId4" Type="http://schemas.openxmlformats.org/officeDocument/2006/relationships/hyperlink" Target="http://www.flsenate.gov/Session/Bill/2013/0609" TargetMode="External"/><Relationship Id="rId5" Type="http://schemas.openxmlformats.org/officeDocument/2006/relationships/hyperlink" Target="http://www.flsenate.gov/Session/Bill/2013/0626" TargetMode="External"/><Relationship Id="rId1" Type="http://schemas.openxmlformats.org/officeDocument/2006/relationships/slideLayout" Target="../slideLayouts/slideLayout5.xml"/><Relationship Id="rId2" Type="http://schemas.openxmlformats.org/officeDocument/2006/relationships/hyperlink" Target="http://www.tampabay.com/opinion/letters/thursdays-letters-dont-lower-bar-in-combat-training/2112978"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 Id="rId3" Type="http://schemas.openxmlformats.org/officeDocument/2006/relationships/hyperlink" Target="http://www.econedlink.org/interactives/index.php?iid=184"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tampabay.com/news/health/expert-on-bullying-offers-advice-for-families-thursday-in-tampa/2121148" TargetMode="External"/><Relationship Id="rId3" Type="http://schemas.openxmlformats.org/officeDocument/2006/relationships/image" Target="../media/image24.png"/></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6.png"/><Relationship Id="rId5" Type="http://schemas.openxmlformats.org/officeDocument/2006/relationships/image" Target="../media/image27.png"/><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hyperlink" Target="mailto:dkozdras@usf.edu" TargetMode="External"/><Relationship Id="rId4" Type="http://schemas.openxmlformats.org/officeDocument/2006/relationships/hyperlink" Target="http://nieonline.com/tbtimes/" TargetMode="External"/><Relationship Id="rId5" Type="http://schemas.openxmlformats.org/officeDocument/2006/relationships/hyperlink" Target="http://www.tolerance.org/" TargetMode="External"/><Relationship Id="rId6" Type="http://schemas.openxmlformats.org/officeDocument/2006/relationships/hyperlink" Target="http://www.facinghistory.org/" TargetMode="External"/><Relationship Id="rId7" Type="http://schemas.openxmlformats.org/officeDocument/2006/relationships/hyperlink" Target="http://fcit.usf.edu/holocaust/" TargetMode="External"/><Relationship Id="rId8" Type="http://schemas.openxmlformats.org/officeDocument/2006/relationships/hyperlink" Target="http://www.ferris.edu/jimcrow/" TargetMode="External"/><Relationship Id="rId9" Type="http://schemas.openxmlformats.org/officeDocument/2006/relationships/image" Target="../media/image28.gif"/><Relationship Id="rId1" Type="http://schemas.openxmlformats.org/officeDocument/2006/relationships/slideLayout" Target="../slideLayouts/slideLayout4.xml"/><Relationship Id="rId2" Type="http://schemas.openxmlformats.org/officeDocument/2006/relationships/hyperlink" Target="mailto:jpushkin@tampabay.com"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4" Type="http://schemas.openxmlformats.org/officeDocument/2006/relationships/image" Target="../media/image5.jpeg"/><Relationship Id="rId1" Type="http://schemas.openxmlformats.org/officeDocument/2006/relationships/slideLayout" Target="../slideLayouts/slideLayout5.xml"/><Relationship Id="rId2"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tampabay.com/nie"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tampabay.com/nie"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2" name="Title 1"/>
          <p:cNvSpPr>
            <a:spLocks noGrp="1"/>
          </p:cNvSpPr>
          <p:nvPr>
            <p:ph type="title"/>
          </p:nvPr>
        </p:nvSpPr>
        <p:spPr>
          <a:xfrm>
            <a:off x="304800" y="274638"/>
            <a:ext cx="8559800" cy="919162"/>
          </a:xfrm>
        </p:spPr>
        <p:txBody>
          <a:bodyPr>
            <a:normAutofit fontScale="90000"/>
          </a:bodyPr>
          <a:lstStyle/>
          <a:p>
            <a:pPr eaLnBrk="1" hangingPunct="1"/>
            <a:r>
              <a:rPr lang="en-US" sz="3200" dirty="0" smtClean="0"/>
              <a:t>Unlocking the Mystery of the Common Core:</a:t>
            </a:r>
            <a:br>
              <a:rPr lang="en-US" sz="3200" dirty="0" smtClean="0"/>
            </a:br>
            <a:endParaRPr lang="en-US" sz="3200" dirty="0" smtClean="0"/>
          </a:p>
        </p:txBody>
      </p:sp>
      <p:sp>
        <p:nvSpPr>
          <p:cNvPr id="15363" name="Content Placeholder 2"/>
          <p:cNvSpPr>
            <a:spLocks noGrp="1"/>
          </p:cNvSpPr>
          <p:nvPr>
            <p:ph idx="1"/>
          </p:nvPr>
        </p:nvSpPr>
        <p:spPr>
          <a:xfrm>
            <a:off x="457200" y="1600200"/>
            <a:ext cx="3771900" cy="4525963"/>
          </a:xfrm>
        </p:spPr>
        <p:txBody>
          <a:bodyPr/>
          <a:lstStyle/>
          <a:p>
            <a:pPr algn="ctr" eaLnBrk="1" hangingPunct="1">
              <a:buFont typeface="Arial" pitchFamily="1" charset="0"/>
              <a:buNone/>
            </a:pPr>
            <a:r>
              <a:rPr lang="en-US" b="1" i="1" dirty="0" smtClean="0"/>
              <a:t>Welcome! </a:t>
            </a:r>
          </a:p>
          <a:p>
            <a:pPr eaLnBrk="1" hangingPunct="1">
              <a:buFont typeface="Arial" pitchFamily="1" charset="0"/>
              <a:buNone/>
            </a:pPr>
            <a:endParaRPr lang="en-US" dirty="0" smtClean="0"/>
          </a:p>
          <a:p>
            <a:pPr eaLnBrk="1" hangingPunct="1">
              <a:buFont typeface="Arial" pitchFamily="1" charset="0"/>
              <a:buNone/>
            </a:pPr>
            <a:r>
              <a:rPr lang="en-US" sz="2400" dirty="0" smtClean="0"/>
              <a:t>Jodi Pushkin: Newspaper in Education</a:t>
            </a:r>
          </a:p>
          <a:p>
            <a:pPr eaLnBrk="1" hangingPunct="1">
              <a:buFont typeface="Arial" pitchFamily="1" charset="0"/>
              <a:buNone/>
            </a:pPr>
            <a:r>
              <a:rPr lang="en-US" sz="2400" dirty="0" smtClean="0"/>
              <a:t>Deborah Kozdras: University of South Florida Stavros Center</a:t>
            </a:r>
          </a:p>
        </p:txBody>
      </p:sp>
      <p:sp>
        <p:nvSpPr>
          <p:cNvPr id="15364" name="TextBox 4"/>
          <p:cNvSpPr txBox="1">
            <a:spLocks noChangeArrowheads="1"/>
          </p:cNvSpPr>
          <p:nvPr/>
        </p:nvSpPr>
        <p:spPr bwMode="auto">
          <a:xfrm>
            <a:off x="3886200" y="6126163"/>
            <a:ext cx="4978400" cy="369887"/>
          </a:xfrm>
          <a:prstGeom prst="rect">
            <a:avLst/>
          </a:prstGeom>
          <a:noFill/>
          <a:ln w="9525">
            <a:noFill/>
            <a:miter lim="800000"/>
            <a:headEnd/>
            <a:tailEnd/>
          </a:ln>
        </p:spPr>
        <p:txBody>
          <a:bodyPr>
            <a:prstTxWarp prst="textNoShape">
              <a:avLst/>
            </a:prstTxWarp>
            <a:spAutoFit/>
          </a:bodyPr>
          <a:lstStyle/>
          <a:p>
            <a:r>
              <a:rPr lang="en-US">
                <a:latin typeface="Calibri" pitchFamily="1" charset="0"/>
                <a:hlinkClick r:id="rId2"/>
              </a:rPr>
              <a:t>http://nieonline.com/tbtimes/supplements.cfm</a:t>
            </a:r>
            <a:r>
              <a:rPr lang="en-US">
                <a:latin typeface="Calibri" pitchFamily="1" charset="0"/>
              </a:rPr>
              <a:t> </a:t>
            </a:r>
          </a:p>
        </p:txBody>
      </p:sp>
      <p:pic>
        <p:nvPicPr>
          <p:cNvPr id="15365" name="Picture 5"/>
          <p:cNvPicPr>
            <a:picLocks noChangeAspect="1"/>
          </p:cNvPicPr>
          <p:nvPr/>
        </p:nvPicPr>
        <p:blipFill>
          <a:blip r:embed="rId3"/>
          <a:srcRect/>
          <a:stretch>
            <a:fillRect/>
          </a:stretch>
        </p:blipFill>
        <p:spPr bwMode="auto">
          <a:xfrm>
            <a:off x="4381500" y="1447800"/>
            <a:ext cx="4300538" cy="44846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normAutofit/>
          </a:bodyPr>
          <a:lstStyle/>
          <a:p>
            <a:pPr eaLnBrk="1" hangingPunct="1"/>
            <a:r>
              <a:rPr lang="en-US" sz="3600" b="1" dirty="0" smtClean="0"/>
              <a:t>CSI-R Model for Reading -&gt; Writing</a:t>
            </a:r>
          </a:p>
        </p:txBody>
      </p:sp>
      <p:sp>
        <p:nvSpPr>
          <p:cNvPr id="3" name="Content Placeholder 2"/>
          <p:cNvSpPr>
            <a:spLocks noGrp="1"/>
          </p:cNvSpPr>
          <p:nvPr>
            <p:ph sz="half" idx="1"/>
          </p:nvPr>
        </p:nvSpPr>
        <p:spPr>
          <a:xfrm>
            <a:off x="457200" y="1600201"/>
            <a:ext cx="7670800" cy="4279900"/>
          </a:xfrm>
        </p:spPr>
        <p:txBody>
          <a:bodyPr rtlCol="0">
            <a:normAutofit fontScale="92500" lnSpcReduction="10000"/>
          </a:bodyPr>
          <a:lstStyle/>
          <a:p>
            <a:pPr eaLnBrk="1" fontAlgn="auto" hangingPunct="1">
              <a:spcAft>
                <a:spcPts val="600"/>
              </a:spcAft>
              <a:buFont typeface="Arial"/>
              <a:buChar char="•"/>
              <a:defRPr/>
            </a:pPr>
            <a:r>
              <a:rPr lang="en-US" b="1" dirty="0" smtClean="0">
                <a:ea typeface="+mn-ea"/>
                <a:cs typeface="+mn-cs"/>
              </a:rPr>
              <a:t>Content: </a:t>
            </a:r>
            <a:r>
              <a:rPr lang="en-US" dirty="0" smtClean="0">
                <a:ea typeface="+mn-ea"/>
                <a:cs typeface="+mn-cs"/>
              </a:rPr>
              <a:t>What content do you want to teach? What is your essential question? What is the disciplinary vocabulary?</a:t>
            </a:r>
          </a:p>
          <a:p>
            <a:pPr eaLnBrk="1" fontAlgn="auto" hangingPunct="1">
              <a:spcAft>
                <a:spcPts val="600"/>
              </a:spcAft>
              <a:buFont typeface="Arial"/>
              <a:buChar char="•"/>
              <a:defRPr/>
            </a:pPr>
            <a:r>
              <a:rPr lang="en-US" b="1" dirty="0" smtClean="0">
                <a:ea typeface="+mn-ea"/>
                <a:cs typeface="+mn-cs"/>
              </a:rPr>
              <a:t>Standards/Skills/Strategies: </a:t>
            </a:r>
            <a:r>
              <a:rPr lang="en-US" dirty="0" smtClean="0">
                <a:ea typeface="+mn-ea"/>
                <a:cs typeface="+mn-cs"/>
              </a:rPr>
              <a:t>What CSSS standards will help students learn the content.</a:t>
            </a:r>
            <a:endParaRPr lang="en-US" b="1" i="1" dirty="0" smtClean="0">
              <a:ea typeface="+mn-ea"/>
              <a:cs typeface="+mn-cs"/>
            </a:endParaRPr>
          </a:p>
          <a:p>
            <a:pPr eaLnBrk="1" fontAlgn="auto" hangingPunct="1">
              <a:spcAft>
                <a:spcPts val="600"/>
              </a:spcAft>
              <a:buFont typeface="Arial"/>
              <a:buChar char="•"/>
              <a:defRPr/>
            </a:pPr>
            <a:r>
              <a:rPr lang="en-US" b="1" dirty="0" smtClean="0">
                <a:ea typeface="+mn-ea"/>
                <a:cs typeface="+mn-cs"/>
              </a:rPr>
              <a:t>Investigate: </a:t>
            </a:r>
            <a:r>
              <a:rPr lang="en-US" dirty="0" smtClean="0">
                <a:ea typeface="+mn-ea"/>
                <a:cs typeface="+mn-cs"/>
              </a:rPr>
              <a:t>Immerse students within a lesson where they </a:t>
            </a:r>
            <a:r>
              <a:rPr lang="en-US" i="1" dirty="0" smtClean="0">
                <a:ea typeface="+mn-ea"/>
                <a:cs typeface="+mn-cs"/>
              </a:rPr>
              <a:t>investigate</a:t>
            </a:r>
            <a:r>
              <a:rPr lang="en-US" dirty="0" smtClean="0">
                <a:ea typeface="+mn-ea"/>
                <a:cs typeface="+mn-cs"/>
              </a:rPr>
              <a:t> to find evidence to answer the question.</a:t>
            </a:r>
          </a:p>
          <a:p>
            <a:pPr eaLnBrk="1" fontAlgn="auto" hangingPunct="1">
              <a:spcAft>
                <a:spcPts val="600"/>
              </a:spcAft>
              <a:buClr>
                <a:schemeClr val="tx1"/>
              </a:buClr>
              <a:buFont typeface="Arial"/>
              <a:buChar char="•"/>
              <a:defRPr/>
            </a:pPr>
            <a:r>
              <a:rPr lang="en-US" b="1" dirty="0" smtClean="0">
                <a:ea typeface="+mn-ea"/>
                <a:cs typeface="+mn-cs"/>
              </a:rPr>
              <a:t>Report: </a:t>
            </a:r>
            <a:r>
              <a:rPr lang="en-US" dirty="0" smtClean="0">
                <a:ea typeface="+mn-ea"/>
                <a:cs typeface="+mn-cs"/>
              </a:rPr>
              <a:t>Show what you know through </a:t>
            </a:r>
            <a:r>
              <a:rPr lang="en-US" i="1" dirty="0" smtClean="0">
                <a:ea typeface="+mn-ea"/>
                <a:cs typeface="+mn-cs"/>
              </a:rPr>
              <a:t>reporting</a:t>
            </a:r>
            <a:r>
              <a:rPr lang="en-US" dirty="0" smtClean="0">
                <a:ea typeface="+mn-ea"/>
                <a:cs typeface="+mn-cs"/>
              </a:rPr>
              <a:t> (write, podcast, blog, movie, etc.)</a:t>
            </a:r>
            <a:endParaRPr lang="en-US" b="1" dirty="0" smtClean="0">
              <a:ea typeface="+mn-ea"/>
              <a:cs typeface="+mn-cs"/>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US" smtClean="0"/>
              <a:t>NIE Curriculum Supplements</a:t>
            </a:r>
          </a:p>
        </p:txBody>
      </p:sp>
      <p:pic>
        <p:nvPicPr>
          <p:cNvPr id="27651" name="Picture 5"/>
          <p:cNvPicPr>
            <a:picLocks noChangeAspect="1"/>
          </p:cNvPicPr>
          <p:nvPr/>
        </p:nvPicPr>
        <p:blipFill>
          <a:blip r:embed="rId2"/>
          <a:srcRect/>
          <a:stretch>
            <a:fillRect/>
          </a:stretch>
        </p:blipFill>
        <p:spPr bwMode="auto">
          <a:xfrm>
            <a:off x="6210300" y="1417638"/>
            <a:ext cx="1905000" cy="2133600"/>
          </a:xfrm>
          <a:prstGeom prst="rect">
            <a:avLst/>
          </a:prstGeom>
          <a:noFill/>
          <a:ln w="9525">
            <a:noFill/>
            <a:miter lim="800000"/>
            <a:headEnd/>
            <a:tailEnd/>
          </a:ln>
        </p:spPr>
      </p:pic>
      <p:pic>
        <p:nvPicPr>
          <p:cNvPr id="27652" name="Picture 6"/>
          <p:cNvPicPr>
            <a:picLocks noChangeAspect="1"/>
          </p:cNvPicPr>
          <p:nvPr/>
        </p:nvPicPr>
        <p:blipFill>
          <a:blip r:embed="rId3"/>
          <a:srcRect/>
          <a:stretch>
            <a:fillRect/>
          </a:stretch>
        </p:blipFill>
        <p:spPr bwMode="auto">
          <a:xfrm>
            <a:off x="1117600" y="4292600"/>
            <a:ext cx="1905000" cy="2133600"/>
          </a:xfrm>
          <a:prstGeom prst="rect">
            <a:avLst/>
          </a:prstGeom>
          <a:noFill/>
          <a:ln w="9525">
            <a:noFill/>
            <a:miter lim="800000"/>
            <a:headEnd/>
            <a:tailEnd/>
          </a:ln>
        </p:spPr>
      </p:pic>
      <p:pic>
        <p:nvPicPr>
          <p:cNvPr id="27653" name="Picture 7"/>
          <p:cNvPicPr>
            <a:picLocks noChangeAspect="1"/>
          </p:cNvPicPr>
          <p:nvPr/>
        </p:nvPicPr>
        <p:blipFill>
          <a:blip r:embed="rId4"/>
          <a:srcRect/>
          <a:stretch>
            <a:fillRect/>
          </a:stretch>
        </p:blipFill>
        <p:spPr bwMode="auto">
          <a:xfrm>
            <a:off x="1117600" y="1417638"/>
            <a:ext cx="1905000" cy="2133600"/>
          </a:xfrm>
          <a:prstGeom prst="rect">
            <a:avLst/>
          </a:prstGeom>
          <a:noFill/>
          <a:ln w="9525">
            <a:noFill/>
            <a:miter lim="800000"/>
            <a:headEnd/>
            <a:tailEnd/>
          </a:ln>
        </p:spPr>
      </p:pic>
      <p:pic>
        <p:nvPicPr>
          <p:cNvPr id="27654" name="Picture 8"/>
          <p:cNvPicPr>
            <a:picLocks noChangeAspect="1"/>
          </p:cNvPicPr>
          <p:nvPr/>
        </p:nvPicPr>
        <p:blipFill>
          <a:blip r:embed="rId5"/>
          <a:srcRect/>
          <a:stretch>
            <a:fillRect/>
          </a:stretch>
        </p:blipFill>
        <p:spPr bwMode="auto">
          <a:xfrm>
            <a:off x="6210300" y="4292600"/>
            <a:ext cx="1905000" cy="2133600"/>
          </a:xfrm>
          <a:prstGeom prst="rect">
            <a:avLst/>
          </a:prstGeom>
          <a:noFill/>
          <a:ln w="9525">
            <a:noFill/>
            <a:miter lim="800000"/>
            <a:headEnd/>
            <a:tailEnd/>
          </a:ln>
        </p:spPr>
      </p:pic>
      <p:pic>
        <p:nvPicPr>
          <p:cNvPr id="27655" name="Picture 9"/>
          <p:cNvPicPr>
            <a:picLocks noChangeAspect="1"/>
          </p:cNvPicPr>
          <p:nvPr/>
        </p:nvPicPr>
        <p:blipFill>
          <a:blip r:embed="rId6"/>
          <a:srcRect/>
          <a:stretch>
            <a:fillRect/>
          </a:stretch>
        </p:blipFill>
        <p:spPr bwMode="auto">
          <a:xfrm>
            <a:off x="3784600" y="2344738"/>
            <a:ext cx="1905000" cy="2413000"/>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eaLnBrk="1" hangingPunct="1"/>
            <a:r>
              <a:rPr lang="en-US" smtClean="0"/>
              <a:t>C: Content=What?</a:t>
            </a:r>
          </a:p>
        </p:txBody>
      </p:sp>
      <p:sp>
        <p:nvSpPr>
          <p:cNvPr id="28675" name="Content Placeholder 2"/>
          <p:cNvSpPr>
            <a:spLocks noGrp="1"/>
          </p:cNvSpPr>
          <p:nvPr>
            <p:ph idx="1"/>
          </p:nvPr>
        </p:nvSpPr>
        <p:spPr/>
        <p:txBody>
          <a:bodyPr/>
          <a:lstStyle/>
          <a:p>
            <a:pPr eaLnBrk="1" hangingPunct="1"/>
            <a:r>
              <a:rPr lang="en-US" sz="2400" smtClean="0"/>
              <a:t>Content Standards (chunking): NGSSS Content-Area Standards (Social Studies, Science, CTE, etc.)</a:t>
            </a:r>
          </a:p>
          <a:p>
            <a:pPr lvl="1" eaLnBrk="1" hangingPunct="1"/>
            <a:endParaRPr lang="en-US" sz="2400" smtClean="0"/>
          </a:p>
          <a:p>
            <a:pPr eaLnBrk="1" hangingPunct="1"/>
            <a:r>
              <a:rPr lang="en-US" sz="2400" smtClean="0"/>
              <a:t>Essential Questions: </a:t>
            </a:r>
          </a:p>
          <a:p>
            <a:pPr lvl="1" eaLnBrk="1" hangingPunct="1"/>
            <a:r>
              <a:rPr lang="en-US" sz="2000" smtClean="0"/>
              <a:t>What are the many forms of bullying? </a:t>
            </a:r>
          </a:p>
          <a:p>
            <a:pPr lvl="1" eaLnBrk="1" hangingPunct="1"/>
            <a:r>
              <a:rPr lang="en-US" sz="2000" smtClean="0"/>
              <a:t>What are the social, political, economic, and cultural consequences of bullying?</a:t>
            </a:r>
          </a:p>
          <a:p>
            <a:pPr lvl="1" eaLnBrk="1" hangingPunct="1">
              <a:buFont typeface="Arial" pitchFamily="1" charset="0"/>
              <a:buNone/>
            </a:pPr>
            <a:endParaRPr lang="en-US" sz="2400" smtClean="0"/>
          </a:p>
          <a:p>
            <a:pPr eaLnBrk="1" hangingPunct="1"/>
            <a:r>
              <a:rPr lang="en-US" sz="2400" smtClean="0"/>
              <a:t>Disciplinary &amp; academic vocabulary: bullying, cyberbullying, bystander, upstander, victim, preventer</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00062"/>
          </a:xfrm>
        </p:spPr>
        <p:txBody>
          <a:bodyPr rtlCol="0">
            <a:normAutofit fontScale="90000"/>
          </a:bodyPr>
          <a:lstStyle/>
          <a:p>
            <a:pPr eaLnBrk="1" fontAlgn="auto" hangingPunct="1">
              <a:spcAft>
                <a:spcPts val="0"/>
              </a:spcAft>
              <a:defRPr/>
            </a:pPr>
            <a:r>
              <a:rPr lang="en-US" dirty="0" smtClean="0">
                <a:ea typeface="+mj-ea"/>
                <a:cs typeface="+mj-cs"/>
              </a:rPr>
              <a:t>S: CCSS Standards</a:t>
            </a:r>
            <a:endParaRPr lang="en-US" dirty="0">
              <a:ea typeface="+mj-ea"/>
              <a:cs typeface="+mj-cs"/>
            </a:endParaRPr>
          </a:p>
        </p:txBody>
      </p:sp>
      <p:sp>
        <p:nvSpPr>
          <p:cNvPr id="29699" name="Text Placeholder 3"/>
          <p:cNvSpPr>
            <a:spLocks noGrp="1"/>
          </p:cNvSpPr>
          <p:nvPr>
            <p:ph type="body" idx="1"/>
          </p:nvPr>
        </p:nvSpPr>
        <p:spPr>
          <a:xfrm>
            <a:off x="457200" y="952500"/>
            <a:ext cx="4040188" cy="546100"/>
          </a:xfrm>
        </p:spPr>
        <p:txBody>
          <a:bodyPr/>
          <a:lstStyle/>
          <a:p>
            <a:pPr eaLnBrk="1" hangingPunct="1"/>
            <a:r>
              <a:rPr lang="en-US" sz="1800" i="1" smtClean="0"/>
              <a:t>CCSS Reading Info Anchor Standards</a:t>
            </a:r>
          </a:p>
        </p:txBody>
      </p:sp>
      <p:sp>
        <p:nvSpPr>
          <p:cNvPr id="29700" name="Content Placeholder 10"/>
          <p:cNvSpPr>
            <a:spLocks noGrp="1"/>
          </p:cNvSpPr>
          <p:nvPr>
            <p:ph sz="half" idx="2"/>
          </p:nvPr>
        </p:nvSpPr>
        <p:spPr>
          <a:xfrm>
            <a:off x="457200" y="1498600"/>
            <a:ext cx="4040188" cy="4965700"/>
          </a:xfrm>
        </p:spPr>
        <p:txBody>
          <a:bodyPr/>
          <a:lstStyle/>
          <a:p>
            <a:pPr eaLnBrk="1" hangingPunct="1">
              <a:buFont typeface="Arial" pitchFamily="1" charset="0"/>
              <a:buNone/>
            </a:pPr>
            <a:r>
              <a:rPr lang="en-US" sz="1800" b="1" u="sng" smtClean="0"/>
              <a:t>Key Ideas &amp; Details</a:t>
            </a:r>
          </a:p>
          <a:p>
            <a:pPr eaLnBrk="1" hangingPunct="1">
              <a:buFont typeface="Arial" pitchFamily="1" charset="0"/>
              <a:buNone/>
            </a:pPr>
            <a:r>
              <a:rPr lang="en-US" sz="1800" b="1" smtClean="0"/>
              <a:t>R1: </a:t>
            </a:r>
            <a:r>
              <a:rPr lang="en-US" sz="1800" smtClean="0"/>
              <a:t>Close reading (evidence)</a:t>
            </a:r>
          </a:p>
          <a:p>
            <a:pPr eaLnBrk="1" hangingPunct="1">
              <a:buFont typeface="Arial" pitchFamily="1" charset="0"/>
              <a:buNone/>
            </a:pPr>
            <a:r>
              <a:rPr lang="en-US" sz="1800" b="1" smtClean="0"/>
              <a:t>R2: </a:t>
            </a:r>
            <a:r>
              <a:rPr lang="en-US" sz="1800" smtClean="0"/>
              <a:t>Main idea/details</a:t>
            </a:r>
          </a:p>
          <a:p>
            <a:pPr eaLnBrk="1" hangingPunct="1">
              <a:buFont typeface="Arial" pitchFamily="1" charset="0"/>
              <a:buNone/>
            </a:pPr>
            <a:r>
              <a:rPr lang="en-US" sz="1800" b="1" smtClean="0"/>
              <a:t>R3: </a:t>
            </a:r>
            <a:r>
              <a:rPr lang="en-US" sz="1800" smtClean="0"/>
              <a:t>Develop/connect/interact</a:t>
            </a:r>
          </a:p>
          <a:p>
            <a:pPr eaLnBrk="1" hangingPunct="1">
              <a:buFont typeface="Arial" pitchFamily="1" charset="0"/>
              <a:buNone/>
            </a:pPr>
            <a:r>
              <a:rPr lang="en-US" sz="1800" b="1" u="sng" smtClean="0"/>
              <a:t>Craft &amp; Structure</a:t>
            </a:r>
          </a:p>
          <a:p>
            <a:pPr eaLnBrk="1" hangingPunct="1">
              <a:buFont typeface="Arial" pitchFamily="1" charset="0"/>
              <a:buNone/>
            </a:pPr>
            <a:r>
              <a:rPr lang="en-US" sz="1800" b="1" smtClean="0"/>
              <a:t>R4: </a:t>
            </a:r>
            <a:r>
              <a:rPr lang="en-US" sz="1800" smtClean="0"/>
              <a:t>vocabulary, word choice</a:t>
            </a:r>
          </a:p>
          <a:p>
            <a:pPr eaLnBrk="1" hangingPunct="1">
              <a:buFont typeface="Arial" pitchFamily="1" charset="0"/>
              <a:buNone/>
            </a:pPr>
            <a:r>
              <a:rPr lang="en-US" sz="1800" b="1" smtClean="0"/>
              <a:t>R5: </a:t>
            </a:r>
            <a:r>
              <a:rPr lang="en-US" sz="1800" smtClean="0"/>
              <a:t>structure of texts</a:t>
            </a:r>
          </a:p>
          <a:p>
            <a:pPr eaLnBrk="1" hangingPunct="1">
              <a:buFont typeface="Arial" pitchFamily="1" charset="0"/>
              <a:buNone/>
            </a:pPr>
            <a:r>
              <a:rPr lang="en-US" sz="1800" b="1" smtClean="0"/>
              <a:t>R6: </a:t>
            </a:r>
            <a:r>
              <a:rPr lang="en-US" sz="1800" smtClean="0"/>
              <a:t>POV/purpose, bias</a:t>
            </a:r>
          </a:p>
          <a:p>
            <a:pPr eaLnBrk="1" hangingPunct="1">
              <a:buFont typeface="Arial" pitchFamily="1" charset="0"/>
              <a:buNone/>
            </a:pPr>
            <a:r>
              <a:rPr lang="en-US" sz="1800" b="1" u="sng" smtClean="0"/>
              <a:t>Integration of Knowledge &amp; Ideas</a:t>
            </a:r>
          </a:p>
          <a:p>
            <a:pPr eaLnBrk="1" hangingPunct="1">
              <a:buFont typeface="Arial" pitchFamily="1" charset="0"/>
              <a:buNone/>
            </a:pPr>
            <a:r>
              <a:rPr lang="en-US" sz="1800" b="1" smtClean="0"/>
              <a:t>R7: </a:t>
            </a:r>
            <a:r>
              <a:rPr lang="en-US" sz="1800" smtClean="0"/>
              <a:t>info in diverse media</a:t>
            </a:r>
          </a:p>
          <a:p>
            <a:pPr eaLnBrk="1" hangingPunct="1">
              <a:buFont typeface="Arial" pitchFamily="1" charset="0"/>
              <a:buNone/>
            </a:pPr>
            <a:r>
              <a:rPr lang="en-US" sz="1800" b="1" smtClean="0"/>
              <a:t>R8: </a:t>
            </a:r>
            <a:r>
              <a:rPr lang="en-US" sz="1800" smtClean="0"/>
              <a:t>argument, claims, evidence</a:t>
            </a:r>
          </a:p>
          <a:p>
            <a:pPr eaLnBrk="1" hangingPunct="1">
              <a:buFont typeface="Arial" pitchFamily="1" charset="0"/>
              <a:buNone/>
            </a:pPr>
            <a:r>
              <a:rPr lang="en-US" sz="1800" b="1" smtClean="0"/>
              <a:t>R9: </a:t>
            </a:r>
            <a:r>
              <a:rPr lang="en-US" sz="1800" smtClean="0"/>
              <a:t>compare/contrast</a:t>
            </a:r>
          </a:p>
          <a:p>
            <a:pPr eaLnBrk="1" hangingPunct="1">
              <a:buFont typeface="Arial" pitchFamily="1" charset="0"/>
              <a:buNone/>
            </a:pPr>
            <a:r>
              <a:rPr lang="en-US" sz="1800" b="1" u="sng" smtClean="0"/>
              <a:t>Range of reading &amp; TC</a:t>
            </a:r>
          </a:p>
          <a:p>
            <a:pPr eaLnBrk="1" hangingPunct="1">
              <a:buFont typeface="Arial" pitchFamily="1" charset="0"/>
              <a:buNone/>
            </a:pPr>
            <a:r>
              <a:rPr lang="en-US" sz="1800" b="1" smtClean="0"/>
              <a:t>R10: </a:t>
            </a:r>
            <a:r>
              <a:rPr lang="en-US" sz="1800" smtClean="0"/>
              <a:t>range and text complexity</a:t>
            </a:r>
            <a:endParaRPr lang="en-US" sz="1800" b="1" smtClean="0"/>
          </a:p>
        </p:txBody>
      </p:sp>
      <p:sp>
        <p:nvSpPr>
          <p:cNvPr id="29701" name="Text Placeholder 5"/>
          <p:cNvSpPr>
            <a:spLocks noGrp="1"/>
          </p:cNvSpPr>
          <p:nvPr>
            <p:ph type="body" sz="quarter" idx="3"/>
          </p:nvPr>
        </p:nvSpPr>
        <p:spPr>
          <a:xfrm>
            <a:off x="4645025" y="952500"/>
            <a:ext cx="4041775" cy="546100"/>
          </a:xfrm>
        </p:spPr>
        <p:txBody>
          <a:bodyPr/>
          <a:lstStyle/>
          <a:p>
            <a:pPr eaLnBrk="1" hangingPunct="1"/>
            <a:r>
              <a:rPr lang="en-US" sz="1800" i="1" smtClean="0"/>
              <a:t>CCSS Writing Anchor Standards</a:t>
            </a:r>
          </a:p>
        </p:txBody>
      </p:sp>
      <p:sp>
        <p:nvSpPr>
          <p:cNvPr id="29702" name="Content Placeholder 11"/>
          <p:cNvSpPr>
            <a:spLocks noGrp="1"/>
          </p:cNvSpPr>
          <p:nvPr>
            <p:ph sz="quarter" idx="4"/>
          </p:nvPr>
        </p:nvSpPr>
        <p:spPr>
          <a:xfrm>
            <a:off x="4497388" y="1498600"/>
            <a:ext cx="4379912" cy="4965700"/>
          </a:xfrm>
        </p:spPr>
        <p:txBody>
          <a:bodyPr/>
          <a:lstStyle/>
          <a:p>
            <a:pPr eaLnBrk="1" hangingPunct="1">
              <a:buFont typeface="Arial" pitchFamily="1" charset="0"/>
              <a:buNone/>
            </a:pPr>
            <a:r>
              <a:rPr lang="en-US" sz="1800" b="1" u="sng" smtClean="0"/>
              <a:t>Writing Texts &amp; Purposes</a:t>
            </a:r>
          </a:p>
          <a:p>
            <a:pPr eaLnBrk="1" hangingPunct="1">
              <a:buFont typeface="Arial" pitchFamily="1" charset="0"/>
              <a:buNone/>
            </a:pPr>
            <a:r>
              <a:rPr lang="en-US" sz="1800" b="1" smtClean="0"/>
              <a:t>W1: </a:t>
            </a:r>
            <a:r>
              <a:rPr lang="en-US" sz="1800" smtClean="0"/>
              <a:t>Writing arguments</a:t>
            </a:r>
          </a:p>
          <a:p>
            <a:pPr eaLnBrk="1" hangingPunct="1">
              <a:buFont typeface="Arial" pitchFamily="1" charset="0"/>
              <a:buNone/>
            </a:pPr>
            <a:r>
              <a:rPr lang="en-US" sz="1800" b="1" smtClean="0"/>
              <a:t>W2: </a:t>
            </a:r>
            <a:r>
              <a:rPr lang="en-US" sz="1800" smtClean="0"/>
              <a:t>Writing informative/explanatory</a:t>
            </a:r>
          </a:p>
          <a:p>
            <a:pPr eaLnBrk="1" hangingPunct="1">
              <a:buFont typeface="Arial" pitchFamily="1" charset="0"/>
              <a:buNone/>
            </a:pPr>
            <a:r>
              <a:rPr lang="en-US" sz="1800" b="1" smtClean="0"/>
              <a:t>W3: </a:t>
            </a:r>
            <a:r>
              <a:rPr lang="en-US" sz="1800" smtClean="0"/>
              <a:t>Writing narratives</a:t>
            </a:r>
          </a:p>
          <a:p>
            <a:pPr eaLnBrk="1" hangingPunct="1">
              <a:buFont typeface="Arial" pitchFamily="1" charset="0"/>
              <a:buNone/>
            </a:pPr>
            <a:r>
              <a:rPr lang="en-US" sz="1800" b="1" u="sng" smtClean="0"/>
              <a:t>Production &amp; Distribution of Writing</a:t>
            </a:r>
          </a:p>
          <a:p>
            <a:pPr eaLnBrk="1" hangingPunct="1">
              <a:buFont typeface="Arial" pitchFamily="1" charset="0"/>
              <a:buNone/>
            </a:pPr>
            <a:r>
              <a:rPr lang="en-US" sz="1800" b="1" smtClean="0"/>
              <a:t>W4: </a:t>
            </a:r>
            <a:r>
              <a:rPr lang="en-US" sz="1800" smtClean="0"/>
              <a:t>task, purpose, audience</a:t>
            </a:r>
          </a:p>
          <a:p>
            <a:pPr eaLnBrk="1" hangingPunct="1">
              <a:buFont typeface="Arial" pitchFamily="1" charset="0"/>
              <a:buNone/>
            </a:pPr>
            <a:r>
              <a:rPr lang="en-US" sz="1800" b="1" smtClean="0"/>
              <a:t>W5: </a:t>
            </a:r>
            <a:r>
              <a:rPr lang="en-US" sz="1800" smtClean="0"/>
              <a:t>revising and editing</a:t>
            </a:r>
          </a:p>
          <a:p>
            <a:pPr eaLnBrk="1" hangingPunct="1">
              <a:buFont typeface="Arial" pitchFamily="1" charset="0"/>
              <a:buNone/>
            </a:pPr>
            <a:r>
              <a:rPr lang="en-US" sz="1800" b="1" smtClean="0"/>
              <a:t>W6: </a:t>
            </a:r>
            <a:r>
              <a:rPr lang="en-US" sz="1800" smtClean="0"/>
              <a:t>tech: produce, interact, collaborate</a:t>
            </a:r>
          </a:p>
          <a:p>
            <a:pPr eaLnBrk="1" hangingPunct="1">
              <a:buFont typeface="Arial" pitchFamily="1" charset="0"/>
              <a:buNone/>
            </a:pPr>
            <a:r>
              <a:rPr lang="en-US" sz="1800" b="1" u="sng" smtClean="0"/>
              <a:t>Research: Build on Content Knowledge</a:t>
            </a:r>
          </a:p>
          <a:p>
            <a:pPr eaLnBrk="1" hangingPunct="1">
              <a:buFont typeface="Arial" pitchFamily="1" charset="0"/>
              <a:buNone/>
            </a:pPr>
            <a:r>
              <a:rPr lang="en-US" sz="1800" b="1" smtClean="0"/>
              <a:t>W7: </a:t>
            </a:r>
            <a:r>
              <a:rPr lang="en-US" sz="1800" smtClean="0"/>
              <a:t>short &amp; sustained research</a:t>
            </a:r>
          </a:p>
          <a:p>
            <a:pPr eaLnBrk="1" hangingPunct="1">
              <a:buFont typeface="Arial" pitchFamily="1" charset="0"/>
              <a:buNone/>
            </a:pPr>
            <a:r>
              <a:rPr lang="en-US" sz="1800" b="1" smtClean="0"/>
              <a:t>W8: </a:t>
            </a:r>
            <a:r>
              <a:rPr lang="en-US" sz="1800" smtClean="0"/>
              <a:t>multiple print and digital sources</a:t>
            </a:r>
          </a:p>
          <a:p>
            <a:pPr eaLnBrk="1" hangingPunct="1">
              <a:buFont typeface="Arial" pitchFamily="1" charset="0"/>
              <a:buNone/>
            </a:pPr>
            <a:r>
              <a:rPr lang="en-US" sz="1800" b="1" smtClean="0"/>
              <a:t>W9: </a:t>
            </a:r>
            <a:r>
              <a:rPr lang="en-US" sz="1800" smtClean="0"/>
              <a:t>evidence to support research</a:t>
            </a:r>
          </a:p>
          <a:p>
            <a:pPr eaLnBrk="1" hangingPunct="1">
              <a:buFont typeface="Arial" pitchFamily="1" charset="0"/>
              <a:buNone/>
            </a:pPr>
            <a:r>
              <a:rPr lang="en-US" sz="1800" b="1" u="sng" smtClean="0"/>
              <a:t>Range of Writing</a:t>
            </a:r>
          </a:p>
          <a:p>
            <a:pPr eaLnBrk="1" hangingPunct="1">
              <a:buFont typeface="Arial" pitchFamily="1" charset="0"/>
              <a:buNone/>
            </a:pPr>
            <a:r>
              <a:rPr lang="en-US" sz="1800" b="1" smtClean="0"/>
              <a:t>W10: </a:t>
            </a:r>
            <a:r>
              <a:rPr lang="en-US" sz="1800" smtClean="0"/>
              <a:t>long/short, formal/informal</a:t>
            </a:r>
            <a:endParaRPr lang="en-US" sz="1800" b="1"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a:xfrm>
            <a:off x="260350" y="274638"/>
            <a:ext cx="8564563" cy="1350962"/>
          </a:xfrm>
        </p:spPr>
        <p:txBody>
          <a:bodyPr rtlCol="0">
            <a:normAutofit fontScale="90000"/>
          </a:bodyPr>
          <a:lstStyle/>
          <a:p>
            <a:pPr eaLnBrk="1" fontAlgn="auto" hangingPunct="1">
              <a:spcAft>
                <a:spcPts val="0"/>
              </a:spcAft>
              <a:defRPr/>
            </a:pPr>
            <a:r>
              <a:rPr lang="en-US" sz="2667" b="1" dirty="0" smtClean="0">
                <a:solidFill>
                  <a:srgbClr val="0070C0"/>
                </a:solidFill>
                <a:ea typeface="+mj-ea"/>
                <a:cs typeface="+mj-cs"/>
              </a:rPr>
              <a:t>I: Inquiry/investigation</a:t>
            </a:r>
            <a:br>
              <a:rPr lang="en-US" sz="2667" b="1" dirty="0" smtClean="0">
                <a:solidFill>
                  <a:srgbClr val="0070C0"/>
                </a:solidFill>
                <a:ea typeface="+mj-ea"/>
                <a:cs typeface="+mj-cs"/>
              </a:rPr>
            </a:br>
            <a:r>
              <a:rPr lang="en-US" sz="2667" b="1" dirty="0" smtClean="0">
                <a:solidFill>
                  <a:srgbClr val="0070C0"/>
                </a:solidFill>
                <a:ea typeface="+mj-ea"/>
                <a:cs typeface="+mj-cs"/>
              </a:rPr>
              <a:t>“Reading” like a detective: Reading Closely</a:t>
            </a:r>
            <a:r>
              <a:rPr lang="en-US" sz="3200" dirty="0" smtClean="0">
                <a:ea typeface="+mj-ea"/>
                <a:cs typeface="+mj-cs"/>
              </a:rPr>
              <a:t/>
            </a:r>
            <a:br>
              <a:rPr lang="en-US" sz="3200" dirty="0" smtClean="0">
                <a:ea typeface="+mj-ea"/>
                <a:cs typeface="+mj-cs"/>
              </a:rPr>
            </a:br>
            <a:r>
              <a:rPr lang="en-US" sz="2200" dirty="0" smtClean="0">
                <a:ea typeface="+mj-ea"/>
                <a:cs typeface="+mj-cs"/>
              </a:rPr>
              <a:t>Essential Question: </a:t>
            </a:r>
            <a:br>
              <a:rPr lang="en-US" sz="2200" dirty="0" smtClean="0">
                <a:ea typeface="+mj-ea"/>
                <a:cs typeface="+mj-cs"/>
              </a:rPr>
            </a:br>
            <a:r>
              <a:rPr lang="en-US" sz="2000" dirty="0" smtClean="0">
                <a:ea typeface="+mj-ea"/>
                <a:cs typeface="+mj-cs"/>
              </a:rPr>
              <a:t>What are the many forms of bullying? (page 3)</a:t>
            </a:r>
            <a:endParaRPr lang="en-US" sz="2200" dirty="0">
              <a:ea typeface="+mj-ea"/>
              <a:cs typeface="+mj-cs"/>
            </a:endParaRPr>
          </a:p>
        </p:txBody>
      </p:sp>
      <p:sp>
        <p:nvSpPr>
          <p:cNvPr id="9" name="Text Placeholder 8"/>
          <p:cNvSpPr>
            <a:spLocks noGrp="1"/>
          </p:cNvSpPr>
          <p:nvPr>
            <p:ph type="body" idx="1"/>
          </p:nvPr>
        </p:nvSpPr>
        <p:spPr>
          <a:xfrm>
            <a:off x="457200" y="1676400"/>
            <a:ext cx="4040188" cy="381000"/>
          </a:xfrm>
        </p:spPr>
        <p:txBody>
          <a:bodyPr rtlCol="0">
            <a:normAutofit fontScale="92500" lnSpcReduction="20000"/>
          </a:bodyPr>
          <a:lstStyle/>
          <a:p>
            <a:pPr eaLnBrk="1" fontAlgn="auto" hangingPunct="1">
              <a:spcAft>
                <a:spcPts val="0"/>
              </a:spcAft>
              <a:buFont typeface="Arial"/>
              <a:buNone/>
              <a:defRPr/>
            </a:pPr>
            <a:r>
              <a:rPr lang="en-US" dirty="0" smtClean="0">
                <a:ea typeface="+mn-ea"/>
                <a:cs typeface="+mn-cs"/>
              </a:rPr>
              <a:t>Texts</a:t>
            </a:r>
            <a:endParaRPr lang="en-US" dirty="0">
              <a:ea typeface="+mn-ea"/>
              <a:cs typeface="+mn-cs"/>
            </a:endParaRPr>
          </a:p>
        </p:txBody>
      </p:sp>
      <p:sp>
        <p:nvSpPr>
          <p:cNvPr id="12" name="Content Placeholder 11"/>
          <p:cNvSpPr>
            <a:spLocks noGrp="1"/>
          </p:cNvSpPr>
          <p:nvPr>
            <p:ph sz="half" idx="2"/>
          </p:nvPr>
        </p:nvSpPr>
        <p:spPr>
          <a:xfrm>
            <a:off x="4757738" y="2174875"/>
            <a:ext cx="3929062" cy="3951288"/>
          </a:xfrm>
        </p:spPr>
        <p:txBody>
          <a:bodyPr rtlCol="0">
            <a:normAutofit/>
          </a:bodyPr>
          <a:lstStyle/>
          <a:p>
            <a:pPr eaLnBrk="1" fontAlgn="auto" hangingPunct="1">
              <a:spcAft>
                <a:spcPts val="0"/>
              </a:spcAft>
              <a:buFont typeface="Arial"/>
              <a:buChar char="•"/>
              <a:defRPr/>
            </a:pPr>
            <a:r>
              <a:rPr lang="en-US" sz="1946" dirty="0" smtClean="0">
                <a:ea typeface="+mn-ea"/>
                <a:cs typeface="+mn-cs"/>
              </a:rPr>
              <a:t>How is bullying defined in the text? (R1, R8)</a:t>
            </a:r>
          </a:p>
          <a:p>
            <a:pPr eaLnBrk="1" fontAlgn="auto" hangingPunct="1">
              <a:spcAft>
                <a:spcPts val="0"/>
              </a:spcAft>
              <a:buFont typeface="Arial"/>
              <a:buChar char="•"/>
              <a:defRPr/>
            </a:pPr>
            <a:r>
              <a:rPr lang="en-US" sz="1946" dirty="0" smtClean="0">
                <a:ea typeface="+mn-ea"/>
                <a:cs typeface="+mn-cs"/>
              </a:rPr>
              <a:t>By reading through the text, what can you infer the definition of a  bullying victim is? (R4, R2)</a:t>
            </a:r>
          </a:p>
          <a:p>
            <a:pPr eaLnBrk="1" fontAlgn="auto" hangingPunct="1">
              <a:spcAft>
                <a:spcPts val="0"/>
              </a:spcAft>
              <a:buFont typeface="Arial"/>
              <a:buChar char="•"/>
              <a:defRPr/>
            </a:pPr>
            <a:r>
              <a:rPr lang="en-US" sz="1946" dirty="0" smtClean="0">
                <a:ea typeface="+mn-ea"/>
                <a:cs typeface="+mn-cs"/>
              </a:rPr>
              <a:t>What are the forms of bullying identified in the text? (R1, R2)</a:t>
            </a:r>
          </a:p>
          <a:p>
            <a:pPr eaLnBrk="1" fontAlgn="auto" hangingPunct="1">
              <a:spcAft>
                <a:spcPts val="0"/>
              </a:spcAft>
              <a:buFont typeface="Arial" pitchFamily="1" charset="0"/>
              <a:buNone/>
              <a:defRPr/>
            </a:pPr>
            <a:endParaRPr lang="en-US" dirty="0" smtClean="0">
              <a:ea typeface="+mn-ea"/>
              <a:cs typeface="+mn-cs"/>
            </a:endParaRPr>
          </a:p>
          <a:p>
            <a:pPr eaLnBrk="1" fontAlgn="auto" hangingPunct="1">
              <a:spcAft>
                <a:spcPts val="0"/>
              </a:spcAft>
              <a:buFont typeface="Arial"/>
              <a:buChar char="•"/>
              <a:defRPr/>
            </a:pPr>
            <a:endParaRPr lang="en-US" dirty="0" smtClean="0">
              <a:ea typeface="+mn-ea"/>
              <a:cs typeface="+mn-cs"/>
            </a:endParaRPr>
          </a:p>
          <a:p>
            <a:pPr eaLnBrk="1" fontAlgn="auto" hangingPunct="1">
              <a:spcAft>
                <a:spcPts val="0"/>
              </a:spcAft>
              <a:buFont typeface="Arial"/>
              <a:buChar char="•"/>
              <a:defRPr/>
            </a:pPr>
            <a:endParaRPr lang="en-US" dirty="0">
              <a:ea typeface="+mn-ea"/>
              <a:cs typeface="+mn-cs"/>
            </a:endParaRPr>
          </a:p>
        </p:txBody>
      </p:sp>
      <p:sp>
        <p:nvSpPr>
          <p:cNvPr id="11" name="Text Placeholder 10"/>
          <p:cNvSpPr>
            <a:spLocks noGrp="1"/>
          </p:cNvSpPr>
          <p:nvPr>
            <p:ph type="body" sz="quarter" idx="3"/>
          </p:nvPr>
        </p:nvSpPr>
        <p:spPr>
          <a:xfrm>
            <a:off x="4645025" y="1676400"/>
            <a:ext cx="4041775" cy="381000"/>
          </a:xfrm>
        </p:spPr>
        <p:txBody>
          <a:bodyPr rtlCol="0">
            <a:normAutofit fontScale="92500" lnSpcReduction="20000"/>
          </a:bodyPr>
          <a:lstStyle/>
          <a:p>
            <a:pPr eaLnBrk="1" fontAlgn="auto" hangingPunct="1">
              <a:spcAft>
                <a:spcPts val="0"/>
              </a:spcAft>
              <a:buFont typeface="Arial"/>
              <a:buNone/>
              <a:defRPr/>
            </a:pPr>
            <a:r>
              <a:rPr lang="en-US" dirty="0" smtClean="0">
                <a:ea typeface="+mn-ea"/>
                <a:cs typeface="+mn-cs"/>
              </a:rPr>
              <a:t>Text dependent questions</a:t>
            </a:r>
            <a:endParaRPr lang="en-US" dirty="0">
              <a:ea typeface="+mn-ea"/>
              <a:cs typeface="+mn-cs"/>
            </a:endParaRPr>
          </a:p>
        </p:txBody>
      </p:sp>
      <p:pic>
        <p:nvPicPr>
          <p:cNvPr id="30726" name="Picture 7"/>
          <p:cNvPicPr>
            <a:picLocks noChangeAspect="1"/>
          </p:cNvPicPr>
          <p:nvPr/>
        </p:nvPicPr>
        <p:blipFill>
          <a:blip r:embed="rId2"/>
          <a:srcRect/>
          <a:stretch>
            <a:fillRect/>
          </a:stretch>
        </p:blipFill>
        <p:spPr bwMode="auto">
          <a:xfrm>
            <a:off x="457200" y="2057400"/>
            <a:ext cx="4187825" cy="46751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6" name="Title 6"/>
          <p:cNvSpPr>
            <a:spLocks noGrp="1"/>
          </p:cNvSpPr>
          <p:nvPr>
            <p:ph type="title"/>
          </p:nvPr>
        </p:nvSpPr>
        <p:spPr>
          <a:xfrm>
            <a:off x="260350" y="274638"/>
            <a:ext cx="2009775" cy="3370262"/>
          </a:xfrm>
        </p:spPr>
        <p:txBody>
          <a:bodyPr/>
          <a:lstStyle/>
          <a:p>
            <a:pPr eaLnBrk="1" hangingPunct="1"/>
            <a:r>
              <a:rPr lang="en-US" sz="2800" b="1" smtClean="0"/>
              <a:t>Beyond </a:t>
            </a:r>
            <a:br>
              <a:rPr lang="en-US" sz="2800" b="1" smtClean="0"/>
            </a:br>
            <a:r>
              <a:rPr lang="en-US" sz="2800" b="1" smtClean="0"/>
              <a:t>the </a:t>
            </a:r>
            <a:br>
              <a:rPr lang="en-US" sz="2800" b="1" smtClean="0"/>
            </a:br>
            <a:r>
              <a:rPr lang="en-US" sz="2800" b="1" smtClean="0"/>
              <a:t>Text</a:t>
            </a:r>
          </a:p>
        </p:txBody>
      </p:sp>
      <p:sp>
        <p:nvSpPr>
          <p:cNvPr id="31747" name="Content Placeholder 11"/>
          <p:cNvSpPr>
            <a:spLocks noGrp="1"/>
          </p:cNvSpPr>
          <p:nvPr>
            <p:ph sz="half" idx="2"/>
          </p:nvPr>
        </p:nvSpPr>
        <p:spPr>
          <a:xfrm>
            <a:off x="4757738" y="2174875"/>
            <a:ext cx="3929062" cy="3951288"/>
          </a:xfrm>
        </p:spPr>
        <p:txBody>
          <a:bodyPr/>
          <a:lstStyle/>
          <a:p>
            <a:pPr eaLnBrk="1" hangingPunct="1"/>
            <a:endParaRPr lang="en-US" smtClean="0"/>
          </a:p>
          <a:p>
            <a:pPr eaLnBrk="1" hangingPunct="1"/>
            <a:endParaRPr lang="en-US" smtClean="0"/>
          </a:p>
          <a:p>
            <a:pPr eaLnBrk="1" hangingPunct="1"/>
            <a:endParaRPr lang="en-US" smtClean="0"/>
          </a:p>
        </p:txBody>
      </p:sp>
      <p:pic>
        <p:nvPicPr>
          <p:cNvPr id="31748" name="Picture 5"/>
          <p:cNvPicPr>
            <a:picLocks noChangeAspect="1"/>
          </p:cNvPicPr>
          <p:nvPr/>
        </p:nvPicPr>
        <p:blipFill>
          <a:blip r:embed="rId2"/>
          <a:srcRect/>
          <a:stretch>
            <a:fillRect/>
          </a:stretch>
        </p:blipFill>
        <p:spPr bwMode="auto">
          <a:xfrm>
            <a:off x="2476500" y="274638"/>
            <a:ext cx="5981700" cy="6138862"/>
          </a:xfrm>
          <a:prstGeom prst="rect">
            <a:avLst/>
          </a:prstGeom>
          <a:noFill/>
          <a:ln w="9525">
            <a:noFill/>
            <a:miter lim="800000"/>
            <a:headEnd/>
            <a:tailEnd/>
          </a:ln>
        </p:spPr>
      </p:pic>
      <p:sp>
        <p:nvSpPr>
          <p:cNvPr id="31749" name="TextBox 6"/>
          <p:cNvSpPr txBox="1">
            <a:spLocks noChangeArrowheads="1"/>
          </p:cNvSpPr>
          <p:nvPr/>
        </p:nvSpPr>
        <p:spPr bwMode="auto">
          <a:xfrm>
            <a:off x="2705100" y="6305550"/>
            <a:ext cx="4740275" cy="368300"/>
          </a:xfrm>
          <a:prstGeom prst="rect">
            <a:avLst/>
          </a:prstGeom>
          <a:noFill/>
          <a:ln w="9525">
            <a:noFill/>
            <a:miter lim="800000"/>
            <a:headEnd/>
            <a:tailEnd/>
          </a:ln>
        </p:spPr>
        <p:txBody>
          <a:bodyPr wrap="none">
            <a:prstTxWarp prst="textNoShape">
              <a:avLst/>
            </a:prstTxWarp>
            <a:spAutoFit/>
          </a:bodyPr>
          <a:lstStyle/>
          <a:p>
            <a:r>
              <a:rPr lang="en-US">
                <a:hlinkClick r:id="rId3"/>
              </a:rPr>
              <a:t>http://www.tolerance.org/lesson/bullying-quiz</a:t>
            </a:r>
            <a:r>
              <a:rPr lang="en-US"/>
              <a:t>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274638"/>
            <a:ext cx="8229600" cy="436562"/>
          </a:xfrm>
        </p:spPr>
        <p:txBody>
          <a:bodyPr/>
          <a:lstStyle/>
          <a:p>
            <a:pPr eaLnBrk="1" hangingPunct="1"/>
            <a:r>
              <a:rPr lang="en-US" sz="3600" smtClean="0"/>
              <a:t>Reporting with CCSS Standards</a:t>
            </a:r>
          </a:p>
        </p:txBody>
      </p:sp>
      <p:sp>
        <p:nvSpPr>
          <p:cNvPr id="32771" name="Text Placeholder 3"/>
          <p:cNvSpPr>
            <a:spLocks noGrp="1"/>
          </p:cNvSpPr>
          <p:nvPr>
            <p:ph type="body" idx="1"/>
          </p:nvPr>
        </p:nvSpPr>
        <p:spPr>
          <a:xfrm>
            <a:off x="457200" y="952500"/>
            <a:ext cx="4040188" cy="393700"/>
          </a:xfrm>
        </p:spPr>
        <p:txBody>
          <a:bodyPr/>
          <a:lstStyle/>
          <a:p>
            <a:pPr eaLnBrk="1" hangingPunct="1"/>
            <a:r>
              <a:rPr lang="en-US" sz="1800" i="1" smtClean="0"/>
              <a:t>CCSS Writing Anchor Standards</a:t>
            </a:r>
          </a:p>
        </p:txBody>
      </p:sp>
      <p:sp>
        <p:nvSpPr>
          <p:cNvPr id="32772" name="Content Placeholder 10"/>
          <p:cNvSpPr>
            <a:spLocks noGrp="1"/>
          </p:cNvSpPr>
          <p:nvPr>
            <p:ph sz="half" idx="2"/>
          </p:nvPr>
        </p:nvSpPr>
        <p:spPr>
          <a:xfrm>
            <a:off x="457200" y="1498600"/>
            <a:ext cx="4040188" cy="4965700"/>
          </a:xfrm>
        </p:spPr>
        <p:txBody>
          <a:bodyPr/>
          <a:lstStyle/>
          <a:p>
            <a:pPr eaLnBrk="1" hangingPunct="1">
              <a:buFont typeface="Arial" pitchFamily="1" charset="0"/>
              <a:buNone/>
            </a:pPr>
            <a:r>
              <a:rPr lang="en-US" sz="1800" b="1" u="sng" smtClean="0"/>
              <a:t>Writing Texts &amp; Purposes</a:t>
            </a:r>
          </a:p>
          <a:p>
            <a:pPr eaLnBrk="1" hangingPunct="1">
              <a:buFont typeface="Arial" pitchFamily="1" charset="0"/>
              <a:buNone/>
            </a:pPr>
            <a:r>
              <a:rPr lang="en-US" sz="1800" b="1" smtClean="0"/>
              <a:t>W1: </a:t>
            </a:r>
            <a:r>
              <a:rPr lang="en-US" sz="1800" smtClean="0"/>
              <a:t>Writing arguments</a:t>
            </a:r>
          </a:p>
          <a:p>
            <a:pPr eaLnBrk="1" hangingPunct="1">
              <a:buFont typeface="Arial" pitchFamily="1" charset="0"/>
              <a:buNone/>
            </a:pPr>
            <a:r>
              <a:rPr lang="en-US" sz="1800" b="1" smtClean="0"/>
              <a:t>W2: </a:t>
            </a:r>
            <a:r>
              <a:rPr lang="en-US" sz="1800" smtClean="0"/>
              <a:t>Writing informative/explanatory</a:t>
            </a:r>
          </a:p>
          <a:p>
            <a:pPr eaLnBrk="1" hangingPunct="1">
              <a:buFont typeface="Arial" pitchFamily="1" charset="0"/>
              <a:buNone/>
            </a:pPr>
            <a:r>
              <a:rPr lang="en-US" sz="1800" b="1" smtClean="0"/>
              <a:t>W3: </a:t>
            </a:r>
            <a:r>
              <a:rPr lang="en-US" sz="1800" smtClean="0"/>
              <a:t>Writing narratives</a:t>
            </a:r>
          </a:p>
          <a:p>
            <a:pPr eaLnBrk="1" hangingPunct="1">
              <a:buFont typeface="Arial" pitchFamily="1" charset="0"/>
              <a:buNone/>
            </a:pPr>
            <a:r>
              <a:rPr lang="en-US" sz="1800" b="1" u="sng" smtClean="0"/>
              <a:t>Production &amp; Distribution of Writing</a:t>
            </a:r>
          </a:p>
          <a:p>
            <a:pPr eaLnBrk="1" hangingPunct="1">
              <a:buFont typeface="Arial" pitchFamily="1" charset="0"/>
              <a:buNone/>
            </a:pPr>
            <a:r>
              <a:rPr lang="en-US" sz="1800" b="1" smtClean="0"/>
              <a:t>W4: </a:t>
            </a:r>
            <a:r>
              <a:rPr lang="en-US" sz="1800" smtClean="0"/>
              <a:t>task, purpose, audience</a:t>
            </a:r>
          </a:p>
          <a:p>
            <a:pPr eaLnBrk="1" hangingPunct="1">
              <a:buFont typeface="Arial" pitchFamily="1" charset="0"/>
              <a:buNone/>
            </a:pPr>
            <a:r>
              <a:rPr lang="en-US" sz="1800" b="1" smtClean="0"/>
              <a:t>W5: </a:t>
            </a:r>
            <a:r>
              <a:rPr lang="en-US" sz="1800" smtClean="0"/>
              <a:t>revising and editing</a:t>
            </a:r>
          </a:p>
          <a:p>
            <a:pPr eaLnBrk="1" hangingPunct="1">
              <a:buFont typeface="Arial" pitchFamily="1" charset="0"/>
              <a:buNone/>
            </a:pPr>
            <a:r>
              <a:rPr lang="en-US" sz="1800" b="1" smtClean="0"/>
              <a:t>W6: </a:t>
            </a:r>
            <a:r>
              <a:rPr lang="en-US" sz="1800" smtClean="0"/>
              <a:t>tech: produce, interact, collaborate</a:t>
            </a:r>
          </a:p>
          <a:p>
            <a:pPr eaLnBrk="1" hangingPunct="1">
              <a:buFont typeface="Arial" pitchFamily="1" charset="0"/>
              <a:buNone/>
            </a:pPr>
            <a:r>
              <a:rPr lang="en-US" sz="1800" b="1" u="sng" smtClean="0"/>
              <a:t>Research: Build on Content Knowledge</a:t>
            </a:r>
          </a:p>
          <a:p>
            <a:pPr eaLnBrk="1" hangingPunct="1">
              <a:buFont typeface="Arial" pitchFamily="1" charset="0"/>
              <a:buNone/>
            </a:pPr>
            <a:r>
              <a:rPr lang="en-US" sz="1800" b="1" smtClean="0"/>
              <a:t>W7: </a:t>
            </a:r>
            <a:r>
              <a:rPr lang="en-US" sz="1800" smtClean="0"/>
              <a:t>short &amp; sustained research</a:t>
            </a:r>
          </a:p>
          <a:p>
            <a:pPr eaLnBrk="1" hangingPunct="1">
              <a:buFont typeface="Arial" pitchFamily="1" charset="0"/>
              <a:buNone/>
            </a:pPr>
            <a:r>
              <a:rPr lang="en-US" sz="1800" b="1" smtClean="0"/>
              <a:t>W8: </a:t>
            </a:r>
            <a:r>
              <a:rPr lang="en-US" sz="1800" smtClean="0"/>
              <a:t>multiple print and digital sources</a:t>
            </a:r>
          </a:p>
          <a:p>
            <a:pPr eaLnBrk="1" hangingPunct="1">
              <a:buFont typeface="Arial" pitchFamily="1" charset="0"/>
              <a:buNone/>
            </a:pPr>
            <a:r>
              <a:rPr lang="en-US" sz="1800" b="1" smtClean="0"/>
              <a:t>W9: </a:t>
            </a:r>
            <a:r>
              <a:rPr lang="en-US" sz="1800" smtClean="0"/>
              <a:t>evidence to support research</a:t>
            </a:r>
          </a:p>
          <a:p>
            <a:pPr eaLnBrk="1" hangingPunct="1">
              <a:buFont typeface="Arial" pitchFamily="1" charset="0"/>
              <a:buNone/>
            </a:pPr>
            <a:r>
              <a:rPr lang="en-US" sz="1800" b="1" u="sng" smtClean="0"/>
              <a:t>Range of Writing</a:t>
            </a:r>
          </a:p>
          <a:p>
            <a:pPr eaLnBrk="1" hangingPunct="1">
              <a:buFont typeface="Arial" pitchFamily="1" charset="0"/>
              <a:buNone/>
            </a:pPr>
            <a:r>
              <a:rPr lang="en-US" sz="1800" b="1" smtClean="0"/>
              <a:t>W10: </a:t>
            </a:r>
            <a:r>
              <a:rPr lang="en-US" sz="1800" smtClean="0"/>
              <a:t>long/short, formal/informal</a:t>
            </a:r>
            <a:endParaRPr lang="en-US" sz="1800" b="1" smtClean="0"/>
          </a:p>
        </p:txBody>
      </p:sp>
      <p:sp>
        <p:nvSpPr>
          <p:cNvPr id="6" name="Text Placeholder 5"/>
          <p:cNvSpPr>
            <a:spLocks noGrp="1"/>
          </p:cNvSpPr>
          <p:nvPr>
            <p:ph type="body" sz="quarter" idx="3"/>
          </p:nvPr>
        </p:nvSpPr>
        <p:spPr>
          <a:xfrm>
            <a:off x="4645025" y="952500"/>
            <a:ext cx="4041775" cy="393700"/>
          </a:xfrm>
        </p:spPr>
        <p:txBody>
          <a:bodyPr rtlCol="0">
            <a:normAutofit fontScale="85000" lnSpcReduction="10000"/>
          </a:bodyPr>
          <a:lstStyle/>
          <a:p>
            <a:pPr eaLnBrk="1" fontAlgn="auto" hangingPunct="1">
              <a:spcAft>
                <a:spcPts val="0"/>
              </a:spcAft>
              <a:buFont typeface="Arial"/>
              <a:buNone/>
              <a:defRPr/>
            </a:pPr>
            <a:r>
              <a:rPr lang="en-US" sz="2000" i="1" dirty="0" smtClean="0">
                <a:ea typeface="+mn-ea"/>
                <a:cs typeface="+mn-cs"/>
              </a:rPr>
              <a:t>CCSS Speaking/Listening Anchor Standards</a:t>
            </a:r>
            <a:endParaRPr lang="en-US" sz="2000" i="1" dirty="0">
              <a:ea typeface="+mn-ea"/>
              <a:cs typeface="+mn-cs"/>
            </a:endParaRPr>
          </a:p>
        </p:txBody>
      </p:sp>
      <p:sp>
        <p:nvSpPr>
          <p:cNvPr id="32774" name="Content Placeholder 11"/>
          <p:cNvSpPr>
            <a:spLocks noGrp="1"/>
          </p:cNvSpPr>
          <p:nvPr>
            <p:ph sz="quarter" idx="4"/>
          </p:nvPr>
        </p:nvSpPr>
        <p:spPr>
          <a:xfrm>
            <a:off x="4497388" y="1498600"/>
            <a:ext cx="4189412" cy="4965700"/>
          </a:xfrm>
        </p:spPr>
        <p:txBody>
          <a:bodyPr/>
          <a:lstStyle/>
          <a:p>
            <a:pPr eaLnBrk="1" hangingPunct="1">
              <a:buFont typeface="Arial" pitchFamily="1" charset="0"/>
              <a:buNone/>
            </a:pPr>
            <a:r>
              <a:rPr lang="en-US" sz="1800" b="1" u="sng" smtClean="0"/>
              <a:t>Comprehension &amp; Collaboration</a:t>
            </a:r>
          </a:p>
          <a:p>
            <a:pPr eaLnBrk="1" hangingPunct="1">
              <a:buFont typeface="Arial" pitchFamily="1" charset="0"/>
              <a:buNone/>
            </a:pPr>
            <a:r>
              <a:rPr lang="en-US" sz="1800" b="1" smtClean="0"/>
              <a:t>SL1: </a:t>
            </a:r>
            <a:r>
              <a:rPr lang="en-US" sz="1800" smtClean="0"/>
              <a:t>Prepare/participate in content conversations/collaborations</a:t>
            </a:r>
          </a:p>
          <a:p>
            <a:pPr eaLnBrk="1" hangingPunct="1">
              <a:buFont typeface="Arial" pitchFamily="1" charset="0"/>
              <a:buNone/>
            </a:pPr>
            <a:r>
              <a:rPr lang="en-US" sz="1800" b="1" smtClean="0"/>
              <a:t>SL2: </a:t>
            </a:r>
            <a:r>
              <a:rPr lang="en-US" sz="1800" smtClean="0"/>
              <a:t>Integrate &amp; evaluate info presented in diverse media/formats (incl. visual)</a:t>
            </a:r>
          </a:p>
          <a:p>
            <a:pPr eaLnBrk="1" hangingPunct="1">
              <a:buFont typeface="Arial" pitchFamily="1" charset="0"/>
              <a:buNone/>
            </a:pPr>
            <a:r>
              <a:rPr lang="en-US" sz="1800" b="1" smtClean="0"/>
              <a:t>SL3: </a:t>
            </a:r>
            <a:r>
              <a:rPr lang="en-US" sz="1800" smtClean="0"/>
              <a:t>Evaluate speaker’s POV &amp; evidence</a:t>
            </a:r>
          </a:p>
          <a:p>
            <a:pPr eaLnBrk="1" hangingPunct="1">
              <a:buFont typeface="Arial" pitchFamily="1" charset="0"/>
              <a:buNone/>
            </a:pPr>
            <a:r>
              <a:rPr lang="en-US" sz="1800" b="1" u="sng" smtClean="0"/>
              <a:t>Presentation of Knowledge &amp; Ideas</a:t>
            </a:r>
          </a:p>
          <a:p>
            <a:pPr eaLnBrk="1" hangingPunct="1">
              <a:buFont typeface="Arial" pitchFamily="1" charset="0"/>
              <a:buNone/>
            </a:pPr>
            <a:r>
              <a:rPr lang="en-US" sz="1800" b="1" smtClean="0"/>
              <a:t>SL4: </a:t>
            </a:r>
            <a:r>
              <a:rPr lang="en-US" sz="1800" smtClean="0"/>
              <a:t>present information</a:t>
            </a:r>
          </a:p>
          <a:p>
            <a:pPr eaLnBrk="1" hangingPunct="1">
              <a:buFont typeface="Arial" pitchFamily="1" charset="0"/>
              <a:buNone/>
            </a:pPr>
            <a:r>
              <a:rPr lang="en-US" sz="1800" b="1" smtClean="0"/>
              <a:t>SL5: </a:t>
            </a:r>
            <a:r>
              <a:rPr lang="en-US" sz="1800" smtClean="0"/>
              <a:t>use digital media and visual displays to present information</a:t>
            </a:r>
          </a:p>
          <a:p>
            <a:pPr eaLnBrk="1" hangingPunct="1">
              <a:buFont typeface="Arial" pitchFamily="1" charset="0"/>
              <a:buNone/>
            </a:pPr>
            <a:r>
              <a:rPr lang="en-US" sz="1800" b="1" smtClean="0"/>
              <a:t>SL6: </a:t>
            </a:r>
            <a:r>
              <a:rPr lang="en-US" sz="1800" smtClean="0"/>
              <a:t>adapt speaking skills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eaLnBrk="1" hangingPunct="1"/>
            <a:r>
              <a:rPr lang="en-US" smtClean="0"/>
              <a:t>R: Report/response</a:t>
            </a:r>
            <a:br>
              <a:rPr lang="en-US" smtClean="0"/>
            </a:br>
            <a:r>
              <a:rPr lang="en-US" sz="2000" smtClean="0"/>
              <a:t>What are the many forms of bullying? </a:t>
            </a:r>
          </a:p>
        </p:txBody>
      </p:sp>
      <p:sp>
        <p:nvSpPr>
          <p:cNvPr id="33795" name="Content Placeholder 6"/>
          <p:cNvSpPr>
            <a:spLocks noGrp="1"/>
          </p:cNvSpPr>
          <p:nvPr>
            <p:ph sz="half" idx="1"/>
          </p:nvPr>
        </p:nvSpPr>
        <p:spPr>
          <a:xfrm>
            <a:off x="457200" y="1417638"/>
            <a:ext cx="8229600" cy="4708525"/>
          </a:xfrm>
        </p:spPr>
        <p:txBody>
          <a:bodyPr/>
          <a:lstStyle/>
          <a:p>
            <a:pPr eaLnBrk="1" hangingPunct="1"/>
            <a:r>
              <a:rPr lang="en-US" sz="2400" smtClean="0"/>
              <a:t>Based on what you have learned, write a blog post or a journal entry defining one of the forms of bullying you read about. Use specific examples for incidents you have witnessed and/or have read about in the newspaper (W1, W4, W5, W9). Use the following sources:</a:t>
            </a:r>
          </a:p>
          <a:p>
            <a:pPr lvl="1" eaLnBrk="1" hangingPunct="1"/>
            <a:r>
              <a:rPr lang="en-US" sz="2000" smtClean="0"/>
              <a:t>Tampa Bay Times</a:t>
            </a:r>
          </a:p>
          <a:p>
            <a:pPr lvl="1" eaLnBrk="1" hangingPunct="1"/>
            <a:r>
              <a:rPr lang="en-US" sz="2000" smtClean="0"/>
              <a:t>tb-two high school newspaper</a:t>
            </a:r>
          </a:p>
          <a:p>
            <a:pPr lvl="1" eaLnBrk="1" hangingPunct="1"/>
            <a:r>
              <a:rPr lang="en-US" sz="2000" smtClean="0"/>
              <a:t>Your school newspaper</a:t>
            </a:r>
          </a:p>
          <a:p>
            <a:pPr lvl="1" eaLnBrk="1" hangingPunct="1"/>
            <a:endParaRPr lang="en-US" sz="200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p:txBody>
          <a:bodyPr rtlCol="0">
            <a:normAutofit fontScale="90000"/>
          </a:bodyPr>
          <a:lstStyle/>
          <a:p>
            <a:pPr eaLnBrk="1" fontAlgn="auto" hangingPunct="1">
              <a:spcAft>
                <a:spcPts val="0"/>
              </a:spcAft>
              <a:defRPr/>
            </a:pPr>
            <a:r>
              <a:rPr lang="en-US" sz="2667" dirty="0" smtClean="0">
                <a:solidFill>
                  <a:srgbClr val="7030A0"/>
                </a:solidFill>
                <a:ea typeface="+mj-ea"/>
                <a:cs typeface="+mj-cs"/>
              </a:rPr>
              <a:t>I: Inquiry/investigation </a:t>
            </a:r>
            <a:br>
              <a:rPr lang="en-US" sz="2667" dirty="0" smtClean="0">
                <a:solidFill>
                  <a:srgbClr val="7030A0"/>
                </a:solidFill>
                <a:ea typeface="+mj-ea"/>
                <a:cs typeface="+mj-cs"/>
              </a:rPr>
            </a:br>
            <a:r>
              <a:rPr lang="en-US" sz="2667" dirty="0" smtClean="0">
                <a:solidFill>
                  <a:srgbClr val="7030A0"/>
                </a:solidFill>
                <a:ea typeface="+mj-ea"/>
                <a:cs typeface="+mj-cs"/>
              </a:rPr>
              <a:t>“Reading” like a detective: pg. 8</a:t>
            </a:r>
            <a:r>
              <a:rPr lang="en-US" sz="3200" dirty="0" smtClean="0">
                <a:ea typeface="+mj-ea"/>
                <a:cs typeface="+mj-cs"/>
              </a:rPr>
              <a:t/>
            </a:r>
            <a:br>
              <a:rPr lang="en-US" sz="3200" dirty="0" smtClean="0">
                <a:ea typeface="+mj-ea"/>
                <a:cs typeface="+mj-cs"/>
              </a:rPr>
            </a:br>
            <a:r>
              <a:rPr lang="en-US" sz="2222" dirty="0" smtClean="0">
                <a:ea typeface="+mj-ea"/>
                <a:cs typeface="+mj-cs"/>
              </a:rPr>
              <a:t>What is </a:t>
            </a:r>
            <a:r>
              <a:rPr lang="en-US" sz="2222" dirty="0" err="1" smtClean="0">
                <a:ea typeface="+mj-ea"/>
                <a:cs typeface="+mj-cs"/>
              </a:rPr>
              <a:t>cyberbullying</a:t>
            </a:r>
            <a:r>
              <a:rPr lang="en-US" sz="2222" dirty="0" smtClean="0">
                <a:ea typeface="+mj-ea"/>
                <a:cs typeface="+mj-cs"/>
              </a:rPr>
              <a:t>? What are the consequences? </a:t>
            </a:r>
            <a:endParaRPr lang="en-US" sz="2222" dirty="0">
              <a:ea typeface="+mj-ea"/>
              <a:cs typeface="+mj-cs"/>
            </a:endParaRPr>
          </a:p>
        </p:txBody>
      </p:sp>
      <p:sp>
        <p:nvSpPr>
          <p:cNvPr id="9" name="Text Placeholder 8"/>
          <p:cNvSpPr>
            <a:spLocks noGrp="1"/>
          </p:cNvSpPr>
          <p:nvPr>
            <p:ph type="body" idx="1"/>
          </p:nvPr>
        </p:nvSpPr>
        <p:spPr>
          <a:xfrm>
            <a:off x="457200" y="1535113"/>
            <a:ext cx="4040188" cy="433387"/>
          </a:xfrm>
        </p:spPr>
        <p:txBody>
          <a:bodyPr rtlCol="0">
            <a:normAutofit lnSpcReduction="10000"/>
          </a:bodyPr>
          <a:lstStyle/>
          <a:p>
            <a:pPr eaLnBrk="1" fontAlgn="auto" hangingPunct="1">
              <a:spcAft>
                <a:spcPts val="0"/>
              </a:spcAft>
              <a:buFont typeface="Arial"/>
              <a:buNone/>
              <a:defRPr/>
            </a:pPr>
            <a:r>
              <a:rPr lang="en-US" dirty="0" smtClean="0">
                <a:ea typeface="+mn-ea"/>
                <a:cs typeface="+mn-cs"/>
              </a:rPr>
              <a:t>Texts</a:t>
            </a:r>
            <a:endParaRPr lang="en-US" dirty="0">
              <a:ea typeface="+mn-ea"/>
              <a:cs typeface="+mn-cs"/>
            </a:endParaRPr>
          </a:p>
        </p:txBody>
      </p:sp>
      <p:sp>
        <p:nvSpPr>
          <p:cNvPr id="12" name="Content Placeholder 11"/>
          <p:cNvSpPr>
            <a:spLocks noGrp="1"/>
          </p:cNvSpPr>
          <p:nvPr>
            <p:ph sz="half" idx="2"/>
          </p:nvPr>
        </p:nvSpPr>
        <p:spPr>
          <a:xfrm>
            <a:off x="4902200" y="2120900"/>
            <a:ext cx="3784600" cy="4005263"/>
          </a:xfrm>
        </p:spPr>
        <p:txBody>
          <a:bodyPr rtlCol="0">
            <a:normAutofit/>
          </a:bodyPr>
          <a:lstStyle/>
          <a:p>
            <a:pPr eaLnBrk="1" fontAlgn="auto" hangingPunct="1">
              <a:spcAft>
                <a:spcPts val="0"/>
              </a:spcAft>
              <a:buFont typeface="Arial"/>
              <a:buChar char="•"/>
              <a:defRPr/>
            </a:pPr>
            <a:r>
              <a:rPr lang="en-US" dirty="0" smtClean="0">
                <a:ea typeface="+mn-ea"/>
                <a:cs typeface="+mn-cs"/>
              </a:rPr>
              <a:t>Where are populations being targeted? (R1)</a:t>
            </a:r>
          </a:p>
          <a:p>
            <a:pPr eaLnBrk="1" fontAlgn="auto" hangingPunct="1">
              <a:spcAft>
                <a:spcPts val="0"/>
              </a:spcAft>
              <a:buFont typeface="Arial"/>
              <a:buChar char="•"/>
              <a:defRPr/>
            </a:pPr>
            <a:r>
              <a:rPr lang="en-US" dirty="0" smtClean="0">
                <a:ea typeface="+mn-ea"/>
                <a:cs typeface="+mn-cs"/>
              </a:rPr>
              <a:t>What are the forms of </a:t>
            </a:r>
            <a:r>
              <a:rPr lang="en-US" dirty="0" err="1" smtClean="0">
                <a:ea typeface="+mn-ea"/>
                <a:cs typeface="+mn-cs"/>
              </a:rPr>
              <a:t>cyberbullying</a:t>
            </a:r>
            <a:r>
              <a:rPr lang="en-US" dirty="0" smtClean="0">
                <a:ea typeface="+mn-ea"/>
                <a:cs typeface="+mn-cs"/>
              </a:rPr>
              <a:t>? (R1, R2)</a:t>
            </a:r>
          </a:p>
          <a:p>
            <a:pPr eaLnBrk="1" fontAlgn="auto" hangingPunct="1">
              <a:spcAft>
                <a:spcPts val="0"/>
              </a:spcAft>
              <a:buFont typeface="Arial"/>
              <a:buChar char="•"/>
              <a:defRPr/>
            </a:pPr>
            <a:r>
              <a:rPr lang="en-US" dirty="0" smtClean="0">
                <a:ea typeface="+mn-ea"/>
                <a:cs typeface="+mn-cs"/>
              </a:rPr>
              <a:t>Based on what you read, infer social and economic impacts of </a:t>
            </a:r>
            <a:r>
              <a:rPr lang="en-US" dirty="0" err="1" smtClean="0">
                <a:ea typeface="+mn-ea"/>
                <a:cs typeface="+mn-cs"/>
              </a:rPr>
              <a:t>cyberbullying</a:t>
            </a:r>
            <a:r>
              <a:rPr lang="en-US" dirty="0" smtClean="0">
                <a:ea typeface="+mn-ea"/>
                <a:cs typeface="+mn-cs"/>
              </a:rPr>
              <a:t>? (R1, R3, R9)</a:t>
            </a:r>
          </a:p>
          <a:p>
            <a:pPr eaLnBrk="1" fontAlgn="auto" hangingPunct="1">
              <a:spcAft>
                <a:spcPts val="0"/>
              </a:spcAft>
              <a:buFont typeface="Arial"/>
              <a:buNone/>
              <a:defRPr/>
            </a:pPr>
            <a:endParaRPr lang="en-US" dirty="0" smtClean="0">
              <a:ea typeface="+mn-ea"/>
              <a:cs typeface="+mn-cs"/>
            </a:endParaRPr>
          </a:p>
        </p:txBody>
      </p:sp>
      <p:sp>
        <p:nvSpPr>
          <p:cNvPr id="11" name="Text Placeholder 10"/>
          <p:cNvSpPr>
            <a:spLocks noGrp="1"/>
          </p:cNvSpPr>
          <p:nvPr>
            <p:ph type="body" sz="quarter" idx="3"/>
          </p:nvPr>
        </p:nvSpPr>
        <p:spPr>
          <a:xfrm>
            <a:off x="4645025" y="1535113"/>
            <a:ext cx="4041775" cy="433387"/>
          </a:xfrm>
        </p:spPr>
        <p:txBody>
          <a:bodyPr rtlCol="0">
            <a:normAutofit lnSpcReduction="10000"/>
          </a:bodyPr>
          <a:lstStyle/>
          <a:p>
            <a:pPr eaLnBrk="1" fontAlgn="auto" hangingPunct="1">
              <a:spcAft>
                <a:spcPts val="0"/>
              </a:spcAft>
              <a:buFont typeface="Arial"/>
              <a:buNone/>
              <a:defRPr/>
            </a:pPr>
            <a:r>
              <a:rPr lang="en-US" dirty="0" smtClean="0">
                <a:ea typeface="+mn-ea"/>
                <a:cs typeface="+mn-cs"/>
              </a:rPr>
              <a:t>Text dependent questions</a:t>
            </a:r>
            <a:endParaRPr lang="en-US" dirty="0">
              <a:ea typeface="+mn-ea"/>
              <a:cs typeface="+mn-cs"/>
            </a:endParaRPr>
          </a:p>
        </p:txBody>
      </p:sp>
      <p:pic>
        <p:nvPicPr>
          <p:cNvPr id="34822" name="Picture 9"/>
          <p:cNvPicPr>
            <a:picLocks noChangeAspect="1"/>
          </p:cNvPicPr>
          <p:nvPr/>
        </p:nvPicPr>
        <p:blipFill>
          <a:blip r:embed="rId2"/>
          <a:srcRect/>
          <a:stretch>
            <a:fillRect/>
          </a:stretch>
        </p:blipFill>
        <p:spPr bwMode="auto">
          <a:xfrm>
            <a:off x="677863" y="1968500"/>
            <a:ext cx="3967162" cy="424815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Text Placeholder 4"/>
          <p:cNvSpPr>
            <a:spLocks noGrp="1"/>
          </p:cNvSpPr>
          <p:nvPr>
            <p:ph type="body" idx="1"/>
          </p:nvPr>
        </p:nvSpPr>
        <p:spPr>
          <a:xfrm>
            <a:off x="4645025" y="533400"/>
            <a:ext cx="4041775" cy="639763"/>
          </a:xfrm>
        </p:spPr>
        <p:txBody>
          <a:bodyPr/>
          <a:lstStyle/>
          <a:p>
            <a:pPr eaLnBrk="1" hangingPunct="1"/>
            <a:r>
              <a:rPr lang="en-US" smtClean="0"/>
              <a:t>Beyond the Text</a:t>
            </a:r>
          </a:p>
        </p:txBody>
      </p:sp>
      <p:sp>
        <p:nvSpPr>
          <p:cNvPr id="35843" name="Content Placeholder 5"/>
          <p:cNvSpPr>
            <a:spLocks noGrp="1"/>
          </p:cNvSpPr>
          <p:nvPr>
            <p:ph sz="half" idx="2"/>
          </p:nvPr>
        </p:nvSpPr>
        <p:spPr>
          <a:xfrm>
            <a:off x="5270500" y="2174875"/>
            <a:ext cx="3416300" cy="3951288"/>
          </a:xfrm>
        </p:spPr>
        <p:txBody>
          <a:bodyPr/>
          <a:lstStyle/>
          <a:p>
            <a:pPr eaLnBrk="1" hangingPunct="1">
              <a:buFont typeface="Arial" pitchFamily="1" charset="0"/>
              <a:buNone/>
            </a:pPr>
            <a:r>
              <a:rPr lang="en-US" smtClean="0"/>
              <a:t>Research cyberbulling at: </a:t>
            </a:r>
            <a:r>
              <a:rPr lang="en-US" smtClean="0">
                <a:hlinkClick r:id="rId2"/>
              </a:rPr>
              <a:t>www.stopbullying.gov/cyberbullying/</a:t>
            </a:r>
            <a:r>
              <a:rPr lang="en-US" smtClean="0"/>
              <a:t> </a:t>
            </a:r>
          </a:p>
        </p:txBody>
      </p:sp>
      <p:pic>
        <p:nvPicPr>
          <p:cNvPr id="35844" name="Picture 6"/>
          <p:cNvPicPr>
            <a:picLocks noChangeAspect="1"/>
          </p:cNvPicPr>
          <p:nvPr/>
        </p:nvPicPr>
        <p:blipFill>
          <a:blip r:embed="rId3"/>
          <a:srcRect/>
          <a:stretch>
            <a:fillRect/>
          </a:stretch>
        </p:blipFill>
        <p:spPr bwMode="auto">
          <a:xfrm>
            <a:off x="520700" y="1739900"/>
            <a:ext cx="4749800" cy="3997325"/>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eaLnBrk="1" fontAlgn="auto" hangingPunct="1">
              <a:spcAft>
                <a:spcPts val="0"/>
              </a:spcAft>
              <a:defRPr/>
            </a:pPr>
            <a:r>
              <a:rPr lang="en-US" sz="3200" dirty="0" smtClean="0">
                <a:ea typeface="+mj-ea"/>
                <a:cs typeface="+mj-cs"/>
              </a:rPr>
              <a:t>What is Black and White &amp; </a:t>
            </a:r>
            <a:r>
              <a:rPr lang="en-US" sz="3200" i="1" dirty="0" smtClean="0">
                <a:ea typeface="+mj-ea"/>
                <a:cs typeface="+mj-cs"/>
              </a:rPr>
              <a:t>Still </a:t>
            </a:r>
            <a:r>
              <a:rPr lang="en-US" sz="3200" dirty="0" smtClean="0">
                <a:ea typeface="+mj-ea"/>
                <a:cs typeface="+mj-cs"/>
              </a:rPr>
              <a:t>Read All Over?</a:t>
            </a:r>
            <a:endParaRPr lang="en-US" sz="3200" dirty="0">
              <a:ea typeface="+mj-ea"/>
              <a:cs typeface="+mj-cs"/>
            </a:endParaRPr>
          </a:p>
        </p:txBody>
      </p:sp>
      <p:sp>
        <p:nvSpPr>
          <p:cNvPr id="3" name="Content Placeholder 2"/>
          <p:cNvSpPr>
            <a:spLocks noGrp="1"/>
          </p:cNvSpPr>
          <p:nvPr>
            <p:ph idx="1"/>
          </p:nvPr>
        </p:nvSpPr>
        <p:spPr>
          <a:xfrm>
            <a:off x="317500" y="1600200"/>
            <a:ext cx="8597900" cy="5257800"/>
          </a:xfrm>
        </p:spPr>
        <p:txBody>
          <a:bodyPr rtlCol="0">
            <a:normAutofit fontScale="92500"/>
          </a:bodyPr>
          <a:lstStyle/>
          <a:p>
            <a:pPr eaLnBrk="1" fontAlgn="auto" hangingPunct="1">
              <a:spcAft>
                <a:spcPts val="0"/>
              </a:spcAft>
              <a:buFont typeface="Arial"/>
              <a:buChar char="•"/>
              <a:defRPr/>
            </a:pPr>
            <a:endParaRPr lang="en-US" dirty="0" smtClean="0">
              <a:ea typeface="+mn-ea"/>
              <a:cs typeface="+mn-cs"/>
            </a:endParaRPr>
          </a:p>
          <a:p>
            <a:pPr eaLnBrk="1" fontAlgn="auto" hangingPunct="1">
              <a:spcAft>
                <a:spcPts val="0"/>
              </a:spcAft>
              <a:buFont typeface="Arial"/>
              <a:buChar char="•"/>
              <a:defRPr/>
            </a:pPr>
            <a:endParaRPr lang="en-US" dirty="0" smtClean="0">
              <a:ea typeface="+mn-ea"/>
              <a:cs typeface="+mn-cs"/>
            </a:endParaRPr>
          </a:p>
          <a:p>
            <a:pPr eaLnBrk="1" fontAlgn="auto" hangingPunct="1">
              <a:spcAft>
                <a:spcPts val="0"/>
              </a:spcAft>
              <a:buFont typeface="Arial"/>
              <a:buChar char="•"/>
              <a:defRPr/>
            </a:pPr>
            <a:endParaRPr lang="en-US" dirty="0" smtClean="0">
              <a:ea typeface="+mn-ea"/>
              <a:cs typeface="+mn-cs"/>
            </a:endParaRPr>
          </a:p>
          <a:p>
            <a:pPr eaLnBrk="1" fontAlgn="auto" hangingPunct="1">
              <a:spcAft>
                <a:spcPts val="0"/>
              </a:spcAft>
              <a:buFont typeface="Arial"/>
              <a:buChar char="•"/>
              <a:defRPr/>
            </a:pPr>
            <a:endParaRPr lang="en-US" dirty="0" smtClean="0">
              <a:ea typeface="+mn-ea"/>
              <a:cs typeface="+mn-cs"/>
            </a:endParaRPr>
          </a:p>
          <a:p>
            <a:pPr eaLnBrk="1" fontAlgn="auto" hangingPunct="1">
              <a:spcAft>
                <a:spcPts val="0"/>
              </a:spcAft>
              <a:buFont typeface="Arial"/>
              <a:buChar char="•"/>
              <a:defRPr/>
            </a:pPr>
            <a:endParaRPr lang="en-US" dirty="0" smtClean="0">
              <a:ea typeface="+mn-ea"/>
              <a:cs typeface="+mn-cs"/>
            </a:endParaRPr>
          </a:p>
          <a:p>
            <a:pPr eaLnBrk="1" fontAlgn="auto" hangingPunct="1">
              <a:spcAft>
                <a:spcPts val="0"/>
              </a:spcAft>
              <a:buFont typeface="Arial"/>
              <a:buChar char="•"/>
              <a:defRPr/>
            </a:pPr>
            <a:endParaRPr lang="en-US" dirty="0" smtClean="0">
              <a:ea typeface="+mn-ea"/>
              <a:cs typeface="+mn-cs"/>
            </a:endParaRPr>
          </a:p>
          <a:p>
            <a:pPr eaLnBrk="1" fontAlgn="auto" hangingPunct="1">
              <a:spcAft>
                <a:spcPts val="0"/>
              </a:spcAft>
              <a:buFont typeface="Arial"/>
              <a:buChar char="•"/>
              <a:defRPr/>
            </a:pPr>
            <a:endParaRPr lang="en-US" dirty="0" smtClean="0">
              <a:ea typeface="+mn-ea"/>
              <a:cs typeface="+mn-cs"/>
            </a:endParaRPr>
          </a:p>
          <a:p>
            <a:pPr eaLnBrk="1" fontAlgn="auto" hangingPunct="1">
              <a:spcAft>
                <a:spcPts val="0"/>
              </a:spcAft>
              <a:buFont typeface="Arial"/>
              <a:buNone/>
              <a:defRPr/>
            </a:pPr>
            <a:endParaRPr lang="en-US" sz="2400" dirty="0" smtClean="0">
              <a:ea typeface="+mn-ea"/>
              <a:cs typeface="+mn-cs"/>
            </a:endParaRPr>
          </a:p>
          <a:p>
            <a:pPr eaLnBrk="1" fontAlgn="auto" hangingPunct="1">
              <a:spcAft>
                <a:spcPts val="0"/>
              </a:spcAft>
              <a:buFont typeface="Arial"/>
              <a:buNone/>
              <a:defRPr/>
            </a:pPr>
            <a:endParaRPr lang="en-US" sz="2400" dirty="0" smtClean="0">
              <a:ea typeface="+mn-ea"/>
              <a:cs typeface="+mn-cs"/>
            </a:endParaRPr>
          </a:p>
          <a:p>
            <a:pPr eaLnBrk="1" fontAlgn="auto" hangingPunct="1">
              <a:spcAft>
                <a:spcPts val="0"/>
              </a:spcAft>
              <a:buFont typeface="Arial"/>
              <a:buNone/>
              <a:defRPr/>
            </a:pPr>
            <a:r>
              <a:rPr lang="en-US" sz="2400" dirty="0" smtClean="0">
                <a:ea typeface="+mn-ea"/>
                <a:cs typeface="+mn-cs"/>
                <a:hlinkClick r:id="rId2"/>
              </a:rPr>
              <a:t>http://blogs.loc.gov/loc/2012/10/black-and-white-and-still-read-all-over/</a:t>
            </a:r>
            <a:r>
              <a:rPr lang="en-US" sz="2400" dirty="0" smtClean="0">
                <a:ea typeface="+mn-ea"/>
                <a:cs typeface="+mn-cs"/>
              </a:rPr>
              <a:t> </a:t>
            </a:r>
            <a:endParaRPr lang="en-US" sz="2400" dirty="0">
              <a:ea typeface="+mn-ea"/>
              <a:cs typeface="+mn-cs"/>
            </a:endParaRPr>
          </a:p>
        </p:txBody>
      </p:sp>
      <p:pic>
        <p:nvPicPr>
          <p:cNvPr id="4" name="Picture 3">
            <a:hlinkClick r:id="rId2"/>
          </p:cNvPr>
          <p:cNvPicPr>
            <a:picLocks noChangeAspect="1"/>
          </p:cNvPicPr>
          <p:nvPr/>
        </p:nvPicPr>
        <p:blipFill>
          <a:blip r:embed="rId3"/>
          <a:stretch>
            <a:fillRect/>
          </a:stretch>
        </p:blipFill>
        <p:spPr>
          <a:xfrm>
            <a:off x="1866900" y="1600200"/>
            <a:ext cx="5143500" cy="4421188"/>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31862"/>
          </a:xfrm>
        </p:spPr>
        <p:txBody>
          <a:bodyPr rtlCol="0">
            <a:normAutofit fontScale="90000"/>
          </a:bodyPr>
          <a:lstStyle/>
          <a:p>
            <a:pPr eaLnBrk="1" fontAlgn="auto" hangingPunct="1">
              <a:spcAft>
                <a:spcPts val="0"/>
              </a:spcAft>
              <a:defRPr/>
            </a:pPr>
            <a:r>
              <a:rPr lang="en-US" sz="3600" dirty="0" smtClean="0">
                <a:ea typeface="+mj-ea"/>
                <a:cs typeface="+mj-cs"/>
              </a:rPr>
              <a:t>R: Report/response</a:t>
            </a:r>
            <a:r>
              <a:rPr lang="en-US" dirty="0" smtClean="0">
                <a:ea typeface="+mj-ea"/>
                <a:cs typeface="+mj-cs"/>
              </a:rPr>
              <a:t/>
            </a:r>
            <a:br>
              <a:rPr lang="en-US" dirty="0" smtClean="0">
                <a:ea typeface="+mj-ea"/>
                <a:cs typeface="+mj-cs"/>
              </a:rPr>
            </a:br>
            <a:r>
              <a:rPr lang="en-US" sz="2222" dirty="0" smtClean="0"/>
              <a:t>What is </a:t>
            </a:r>
            <a:r>
              <a:rPr lang="en-US" sz="2222" dirty="0" err="1" smtClean="0"/>
              <a:t>cyberbullying</a:t>
            </a:r>
            <a:r>
              <a:rPr lang="en-US" sz="2222" dirty="0" smtClean="0"/>
              <a:t>? What are the consequences? </a:t>
            </a:r>
            <a:endParaRPr lang="en-US" sz="2222" dirty="0">
              <a:ea typeface="+mj-ea"/>
              <a:cs typeface="+mj-cs"/>
            </a:endParaRPr>
          </a:p>
        </p:txBody>
      </p:sp>
      <p:sp>
        <p:nvSpPr>
          <p:cNvPr id="36867" name="Content Placeholder 6"/>
          <p:cNvSpPr>
            <a:spLocks noGrp="1"/>
          </p:cNvSpPr>
          <p:nvPr>
            <p:ph sz="half" idx="2"/>
          </p:nvPr>
        </p:nvSpPr>
        <p:spPr>
          <a:xfrm>
            <a:off x="0" y="1417638"/>
            <a:ext cx="4645025" cy="5440362"/>
          </a:xfrm>
        </p:spPr>
        <p:txBody>
          <a:bodyPr/>
          <a:lstStyle/>
          <a:p>
            <a:pPr lvl="1" eaLnBrk="1" hangingPunct="1">
              <a:buFont typeface="Arial" pitchFamily="1" charset="0"/>
              <a:buNone/>
            </a:pPr>
            <a:r>
              <a:rPr lang="en-US" smtClean="0"/>
              <a:t>Create a Public Service Announcement </a:t>
            </a:r>
          </a:p>
          <a:p>
            <a:pPr lvl="1" eaLnBrk="1" hangingPunct="1"/>
            <a:r>
              <a:rPr lang="en-US" smtClean="0"/>
              <a:t>Informing the public about cyberbullying. (W2, W9, SL5, SL4)</a:t>
            </a:r>
          </a:p>
          <a:p>
            <a:pPr lvl="1" eaLnBrk="1" hangingPunct="1"/>
            <a:r>
              <a:rPr lang="en-US" smtClean="0"/>
              <a:t>Making an argument about the ethics of these tactics. (W1, W9, SL5, SL4)</a:t>
            </a:r>
          </a:p>
          <a:p>
            <a:pPr lvl="1" eaLnBrk="1" hangingPunct="1">
              <a:buFont typeface="Arial" pitchFamily="1" charset="0"/>
              <a:buNone/>
            </a:pPr>
            <a:endParaRPr lang="en-US" sz="1800" smtClean="0">
              <a:hlinkClick r:id="rId2"/>
            </a:endParaRPr>
          </a:p>
          <a:p>
            <a:pPr lvl="1" eaLnBrk="1" hangingPunct="1">
              <a:buFont typeface="Arial" pitchFamily="1" charset="0"/>
              <a:buNone/>
            </a:pPr>
            <a:endParaRPr lang="en-US" sz="1800" smtClean="0">
              <a:hlinkClick r:id="rId2"/>
            </a:endParaRPr>
          </a:p>
          <a:p>
            <a:pPr lvl="1" eaLnBrk="1" hangingPunct="1">
              <a:buFont typeface="Arial" pitchFamily="1" charset="0"/>
              <a:buNone/>
            </a:pPr>
            <a:endParaRPr lang="en-US" sz="1800" smtClean="0">
              <a:hlinkClick r:id="rId2"/>
            </a:endParaRPr>
          </a:p>
          <a:p>
            <a:pPr lvl="1" eaLnBrk="1" hangingPunct="1">
              <a:buFont typeface="Arial" pitchFamily="1" charset="0"/>
              <a:buNone/>
            </a:pPr>
            <a:endParaRPr lang="en-US" sz="1800" smtClean="0">
              <a:hlinkClick r:id="rId2"/>
            </a:endParaRPr>
          </a:p>
          <a:p>
            <a:pPr lvl="1" eaLnBrk="1" hangingPunct="1">
              <a:buFont typeface="Arial" pitchFamily="1" charset="0"/>
              <a:buNone/>
            </a:pPr>
            <a:endParaRPr lang="en-US" sz="1800" smtClean="0">
              <a:hlinkClick r:id="rId2"/>
            </a:endParaRPr>
          </a:p>
          <a:p>
            <a:pPr lvl="1" eaLnBrk="1" hangingPunct="1">
              <a:buFont typeface="Arial" pitchFamily="1" charset="0"/>
              <a:buNone/>
            </a:pPr>
            <a:r>
              <a:rPr lang="en-US" sz="1800" smtClean="0">
                <a:hlinkClick r:id="rId2"/>
              </a:rPr>
              <a:t>http://www.readwritethink.org/classroom-resources/lesson-plans/mytube-changing-world-with-1069.html</a:t>
            </a:r>
            <a:r>
              <a:rPr lang="en-US" sz="1800" smtClean="0"/>
              <a:t> </a:t>
            </a:r>
          </a:p>
          <a:p>
            <a:pPr eaLnBrk="1" hangingPunct="1">
              <a:buFont typeface="Arial" pitchFamily="1" charset="0"/>
              <a:buNone/>
            </a:pPr>
            <a:endParaRPr lang="en-US" smtClean="0"/>
          </a:p>
        </p:txBody>
      </p:sp>
      <p:sp>
        <p:nvSpPr>
          <p:cNvPr id="36868" name="Content Placeholder 5"/>
          <p:cNvSpPr>
            <a:spLocks noGrp="1"/>
          </p:cNvSpPr>
          <p:nvPr>
            <p:ph sz="quarter" idx="4"/>
          </p:nvPr>
        </p:nvSpPr>
        <p:spPr>
          <a:xfrm>
            <a:off x="4645025" y="3778250"/>
            <a:ext cx="4041775" cy="3079750"/>
          </a:xfrm>
        </p:spPr>
        <p:txBody>
          <a:bodyPr/>
          <a:lstStyle/>
          <a:p>
            <a:pPr lvl="1" eaLnBrk="1" hangingPunct="1"/>
            <a:r>
              <a:rPr lang="en-US" smtClean="0"/>
              <a:t>Create a newspaper ad/article</a:t>
            </a:r>
          </a:p>
          <a:p>
            <a:pPr lvl="1" eaLnBrk="1" hangingPunct="1"/>
            <a:r>
              <a:rPr lang="en-US" smtClean="0"/>
              <a:t>Create a flyer or poster</a:t>
            </a:r>
          </a:p>
          <a:p>
            <a:pPr lvl="1" eaLnBrk="1" hangingPunct="1"/>
            <a:r>
              <a:rPr lang="en-US" smtClean="0"/>
              <a:t>Create a Brochure (W1/2/5/6/9)</a:t>
            </a:r>
          </a:p>
          <a:p>
            <a:pPr lvl="1" eaLnBrk="1" hangingPunct="1">
              <a:buFont typeface="Arial" pitchFamily="1" charset="0"/>
              <a:buNone/>
            </a:pPr>
            <a:r>
              <a:rPr lang="en-US" sz="1800" smtClean="0">
                <a:hlinkClick r:id="rId3"/>
              </a:rPr>
              <a:t>http://www.readwritethink.org/classroom-resources/student-interactives/printing-press-30036.html?tab=5</a:t>
            </a:r>
            <a:r>
              <a:rPr lang="en-US" sz="1800" smtClean="0"/>
              <a:t> </a:t>
            </a:r>
          </a:p>
          <a:p>
            <a:pPr eaLnBrk="1" hangingPunct="1">
              <a:buFont typeface="Arial" pitchFamily="1" charset="0"/>
              <a:buNone/>
            </a:pPr>
            <a:endParaRPr lang="en-US" smtClean="0"/>
          </a:p>
        </p:txBody>
      </p:sp>
      <p:pic>
        <p:nvPicPr>
          <p:cNvPr id="13" name="Picture 12"/>
          <p:cNvPicPr>
            <a:picLocks noChangeAspect="1"/>
          </p:cNvPicPr>
          <p:nvPr/>
        </p:nvPicPr>
        <p:blipFill>
          <a:blip r:embed="rId4"/>
          <a:stretch>
            <a:fillRect/>
          </a:stretch>
        </p:blipFill>
        <p:spPr>
          <a:xfrm>
            <a:off x="1917700" y="3448050"/>
            <a:ext cx="2514600" cy="1250950"/>
          </a:xfrm>
          <a:prstGeom prst="rect">
            <a:avLst/>
          </a:prstGeom>
          <a:ln>
            <a:noFill/>
          </a:ln>
          <a:effectLst>
            <a:outerShdw blurRad="292100" dist="139700" dir="2700000" algn="tl" rotWithShape="0">
              <a:srgbClr val="333333">
                <a:alpha val="65000"/>
              </a:srgbClr>
            </a:outerShdw>
          </a:effectLst>
        </p:spPr>
      </p:pic>
      <p:pic>
        <p:nvPicPr>
          <p:cNvPr id="14" name="Picture 13">
            <a:hlinkClick r:id="rId3"/>
          </p:cNvPr>
          <p:cNvPicPr>
            <a:picLocks noChangeAspect="1"/>
          </p:cNvPicPr>
          <p:nvPr/>
        </p:nvPicPr>
        <p:blipFill>
          <a:blip r:embed="rId5"/>
          <a:stretch>
            <a:fillRect/>
          </a:stretch>
        </p:blipFill>
        <p:spPr>
          <a:xfrm>
            <a:off x="5192713" y="1420813"/>
            <a:ext cx="3341687" cy="2357437"/>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274638"/>
            <a:ext cx="8229600" cy="1262062"/>
          </a:xfrm>
        </p:spPr>
        <p:txBody>
          <a:bodyPr rtlCol="0">
            <a:normAutofit fontScale="90000"/>
          </a:bodyPr>
          <a:lstStyle/>
          <a:p>
            <a:pPr eaLnBrk="1" fontAlgn="auto" hangingPunct="1">
              <a:spcAft>
                <a:spcPts val="0"/>
              </a:spcAft>
              <a:defRPr/>
            </a:pPr>
            <a:r>
              <a:rPr lang="en-US" sz="2800" dirty="0" smtClean="0">
                <a:solidFill>
                  <a:srgbClr val="00B050"/>
                </a:solidFill>
                <a:ea typeface="+mj-ea"/>
                <a:cs typeface="+mj-cs"/>
              </a:rPr>
              <a:t/>
            </a:r>
            <a:br>
              <a:rPr lang="en-US" sz="2800" dirty="0" smtClean="0">
                <a:solidFill>
                  <a:srgbClr val="00B050"/>
                </a:solidFill>
                <a:ea typeface="+mj-ea"/>
                <a:cs typeface="+mj-cs"/>
              </a:rPr>
            </a:br>
            <a:r>
              <a:rPr lang="en-US" sz="2800" dirty="0" smtClean="0">
                <a:ea typeface="+mj-ea"/>
                <a:cs typeface="+mj-cs"/>
              </a:rPr>
              <a:t>Essential Question: Historically, what are the social, political, ethical, and economic impacts of bullying?</a:t>
            </a:r>
            <a:endParaRPr lang="en-US" sz="2800" dirty="0">
              <a:solidFill>
                <a:srgbClr val="00B050"/>
              </a:solidFill>
              <a:ea typeface="+mj-ea"/>
              <a:cs typeface="+mj-cs"/>
            </a:endParaRPr>
          </a:p>
        </p:txBody>
      </p:sp>
      <p:sp>
        <p:nvSpPr>
          <p:cNvPr id="12" name="Content Placeholder 11"/>
          <p:cNvSpPr>
            <a:spLocks noGrp="1"/>
          </p:cNvSpPr>
          <p:nvPr>
            <p:ph sz="half" idx="2"/>
          </p:nvPr>
        </p:nvSpPr>
        <p:spPr>
          <a:xfrm>
            <a:off x="723900" y="2174875"/>
            <a:ext cx="7962900" cy="3951288"/>
          </a:xfrm>
        </p:spPr>
        <p:txBody>
          <a:bodyPr rtlCol="0">
            <a:normAutofit/>
          </a:bodyPr>
          <a:lstStyle/>
          <a:p>
            <a:pPr eaLnBrk="1" fontAlgn="auto" hangingPunct="1">
              <a:spcAft>
                <a:spcPts val="0"/>
              </a:spcAft>
              <a:buFont typeface="Arial"/>
              <a:buChar char="•"/>
              <a:defRPr/>
            </a:pPr>
            <a:r>
              <a:rPr lang="en-US" b="1" i="1" dirty="0" smtClean="0">
                <a:ea typeface="+mn-ea"/>
                <a:cs typeface="+mn-cs"/>
              </a:rPr>
              <a:t>Tampa Bay Times</a:t>
            </a:r>
            <a:r>
              <a:rPr lang="en-US" dirty="0" smtClean="0">
                <a:ea typeface="+mn-ea"/>
                <a:cs typeface="+mn-cs"/>
              </a:rPr>
              <a:t>: Find articles in the newspaper to find evidence to respond to this question.</a:t>
            </a:r>
          </a:p>
          <a:p>
            <a:pPr eaLnBrk="1" fontAlgn="auto" hangingPunct="1">
              <a:spcAft>
                <a:spcPts val="0"/>
              </a:spcAft>
              <a:buFont typeface="Arial"/>
              <a:buChar char="•"/>
              <a:defRPr/>
            </a:pPr>
            <a:r>
              <a:rPr lang="en-US" b="1" i="1" dirty="0" err="1" smtClean="0">
                <a:ea typeface="+mn-ea"/>
                <a:cs typeface="+mn-cs"/>
              </a:rPr>
              <a:t>tb</a:t>
            </a:r>
            <a:r>
              <a:rPr lang="en-US" b="1" i="1" dirty="0" smtClean="0">
                <a:ea typeface="+mn-ea"/>
                <a:cs typeface="+mn-cs"/>
              </a:rPr>
              <a:t>-two</a:t>
            </a:r>
            <a:r>
              <a:rPr lang="en-US" dirty="0" smtClean="0">
                <a:ea typeface="+mn-ea"/>
                <a:cs typeface="+mn-cs"/>
              </a:rPr>
              <a:t>: Read articles in the Thursday September 26</a:t>
            </a:r>
            <a:r>
              <a:rPr lang="en-US" baseline="30000" dirty="0" smtClean="0">
                <a:ea typeface="+mn-ea"/>
                <a:cs typeface="+mn-cs"/>
              </a:rPr>
              <a:t>th</a:t>
            </a:r>
            <a:r>
              <a:rPr lang="en-US" dirty="0" smtClean="0">
                <a:ea typeface="+mn-ea"/>
                <a:cs typeface="+mn-cs"/>
              </a:rPr>
              <a:t> edition about bullying in Tampa Bay high schools. Use evidence from these articles to respond.</a:t>
            </a:r>
          </a:p>
          <a:p>
            <a:pPr eaLnBrk="1" fontAlgn="auto" hangingPunct="1">
              <a:spcAft>
                <a:spcPts val="0"/>
              </a:spcAft>
              <a:buFont typeface="Arial"/>
              <a:buChar char="•"/>
              <a:defRPr/>
            </a:pPr>
            <a:r>
              <a:rPr lang="en-US" b="1" i="1" dirty="0" smtClean="0">
                <a:ea typeface="+mn-ea"/>
                <a:cs typeface="+mn-cs"/>
              </a:rPr>
              <a:t>Imagine the Unimaginable</a:t>
            </a:r>
            <a:r>
              <a:rPr lang="en-US" b="1" dirty="0" smtClean="0">
                <a:ea typeface="+mn-ea"/>
                <a:cs typeface="+mn-cs"/>
              </a:rPr>
              <a:t>: </a:t>
            </a:r>
            <a:r>
              <a:rPr lang="en-US" dirty="0" smtClean="0">
                <a:ea typeface="+mn-ea"/>
                <a:cs typeface="+mn-cs"/>
              </a:rPr>
              <a:t>Find evidence of bullying in regards to genocide and discuss the impacts.</a:t>
            </a:r>
          </a:p>
          <a:p>
            <a:pPr eaLnBrk="1" fontAlgn="auto" hangingPunct="1">
              <a:spcAft>
                <a:spcPts val="0"/>
              </a:spcAft>
              <a:buFont typeface="Arial"/>
              <a:buChar char="•"/>
              <a:defRPr/>
            </a:pPr>
            <a:r>
              <a:rPr lang="en-US" b="1" i="1" dirty="0" smtClean="0">
                <a:ea typeface="+mn-ea"/>
                <a:cs typeface="+mn-cs"/>
              </a:rPr>
              <a:t>At the Crossroads: </a:t>
            </a:r>
            <a:r>
              <a:rPr lang="en-US" dirty="0" smtClean="0">
                <a:ea typeface="+mn-ea"/>
                <a:cs typeface="+mn-cs"/>
              </a:rPr>
              <a:t>How do racism and segregation exemplify bullying? Use evidence to discuss the impacts.</a:t>
            </a:r>
            <a:endParaRPr lang="en-US" b="1" i="1" dirty="0">
              <a:ea typeface="+mn-ea"/>
              <a:cs typeface="+mn-cs"/>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smtClean="0"/>
              <a:t>What are the Economic Impacts of bullying in the schools?</a:t>
            </a:r>
          </a:p>
        </p:txBody>
      </p:sp>
      <p:sp>
        <p:nvSpPr>
          <p:cNvPr id="38915" name="Content Placeholder 5"/>
          <p:cNvSpPr>
            <a:spLocks noGrp="1"/>
          </p:cNvSpPr>
          <p:nvPr>
            <p:ph sz="half" idx="2"/>
          </p:nvPr>
        </p:nvSpPr>
        <p:spPr/>
        <p:txBody>
          <a:bodyPr/>
          <a:lstStyle/>
          <a:p>
            <a:r>
              <a:rPr lang="en-US" smtClean="0">
                <a:hlinkClick r:id="rId2"/>
              </a:rPr>
              <a:t>www.nassp.org/Content.aspx?topic=The_Financial_Costs_of_Bullying_Violence_and_Vandalism_Web_only_</a:t>
            </a:r>
            <a:r>
              <a:rPr lang="en-US" smtClean="0"/>
              <a:t> National Association of Secondary School Principals</a:t>
            </a:r>
          </a:p>
          <a:p>
            <a:endParaRPr lang="en-US" smtClean="0"/>
          </a:p>
        </p:txBody>
      </p:sp>
      <p:pic>
        <p:nvPicPr>
          <p:cNvPr id="7" name="Picture 6"/>
          <p:cNvPicPr>
            <a:picLocks noChangeAspect="1"/>
          </p:cNvPicPr>
          <p:nvPr/>
        </p:nvPicPr>
        <p:blipFill>
          <a:blip r:embed="rId3"/>
          <a:stretch>
            <a:fillRect/>
          </a:stretch>
        </p:blipFill>
        <p:spPr>
          <a:xfrm>
            <a:off x="728663" y="1912938"/>
            <a:ext cx="3916362" cy="4213225"/>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smtClean="0"/>
              <a:t>What are the Economic Impacts of bullying in the workplace?</a:t>
            </a:r>
          </a:p>
        </p:txBody>
      </p:sp>
      <p:sp>
        <p:nvSpPr>
          <p:cNvPr id="39939" name="Content Placeholder 3"/>
          <p:cNvSpPr>
            <a:spLocks noGrp="1"/>
          </p:cNvSpPr>
          <p:nvPr>
            <p:ph sz="half" idx="2"/>
          </p:nvPr>
        </p:nvSpPr>
        <p:spPr>
          <a:xfrm>
            <a:off x="254000" y="1535113"/>
            <a:ext cx="4243388" cy="4591050"/>
          </a:xfrm>
        </p:spPr>
        <p:txBody>
          <a:bodyPr/>
          <a:lstStyle/>
          <a:p>
            <a:pPr>
              <a:buFont typeface="Arial" pitchFamily="1" charset="0"/>
              <a:buNone/>
            </a:pPr>
            <a:r>
              <a:rPr lang="en-US" smtClean="0"/>
              <a:t>This isn’t just a problem for kids!</a:t>
            </a:r>
          </a:p>
          <a:p>
            <a:pPr>
              <a:buFont typeface="Arial" pitchFamily="1" charset="0"/>
              <a:buNone/>
            </a:pPr>
            <a:r>
              <a:rPr lang="en-US" smtClean="0"/>
              <a:t>	After reading about workplace bullying, search the Tampa Bay Times for articles about adult bullying. </a:t>
            </a:r>
            <a:r>
              <a:rPr lang="en-US" smtClean="0">
                <a:hlinkClick r:id="rId2"/>
              </a:rPr>
              <a:t>www.tampabay.com/news/humaninterest/bullying-at-work-made-her-sick-but-legal-remedies-are-few/1021546</a:t>
            </a:r>
            <a:r>
              <a:rPr lang="en-US" smtClean="0"/>
              <a:t> </a:t>
            </a:r>
          </a:p>
        </p:txBody>
      </p:sp>
      <p:sp>
        <p:nvSpPr>
          <p:cNvPr id="39941" name="Content Placeholder 5"/>
          <p:cNvSpPr>
            <a:spLocks noGrp="1"/>
          </p:cNvSpPr>
          <p:nvPr>
            <p:ph sz="quarter" idx="4"/>
          </p:nvPr>
        </p:nvSpPr>
        <p:spPr>
          <a:xfrm>
            <a:off x="4645025" y="1727200"/>
            <a:ext cx="4041775" cy="4398963"/>
          </a:xfrm>
        </p:spPr>
        <p:txBody>
          <a:bodyPr/>
          <a:lstStyle/>
          <a:p>
            <a:pPr>
              <a:buFont typeface="Arial" pitchFamily="1" charset="0"/>
              <a:buNone/>
              <a:defRPr/>
            </a:pPr>
            <a:r>
              <a:rPr lang="en-US" dirty="0" smtClean="0"/>
              <a:t>	Then do research on the </a:t>
            </a:r>
            <a:r>
              <a:rPr lang="en-US" dirty="0" err="1" smtClean="0"/>
              <a:t>workplacebullying.org</a:t>
            </a:r>
            <a:r>
              <a:rPr lang="en-US" dirty="0" smtClean="0"/>
              <a:t> site.</a:t>
            </a:r>
            <a:endParaRPr lang="en-US" dirty="0" smtClean="0">
              <a:hlinkClick r:id="rId3"/>
            </a:endParaRPr>
          </a:p>
          <a:p>
            <a:pPr indent="0">
              <a:buFont typeface="Arial" pitchFamily="1" charset="0"/>
              <a:buNone/>
              <a:defRPr/>
            </a:pPr>
            <a:r>
              <a:rPr lang="en-US" dirty="0" smtClean="0">
                <a:hlinkClick r:id="rId3"/>
              </a:rPr>
              <a:t>www.workplacebullying.org/individuals/impact/economic-harm/</a:t>
            </a:r>
            <a:endParaRPr lang="en-US" dirty="0" smtClean="0"/>
          </a:p>
          <a:p>
            <a:pPr>
              <a:buFont typeface="Arial" pitchFamily="1" charset="0"/>
              <a:buNone/>
              <a:defRPr/>
            </a:pPr>
            <a:r>
              <a:rPr lang="en-US" dirty="0" smtClean="0"/>
              <a:t>	Write an article about “Bullying: Adults Behaving Badly”</a:t>
            </a:r>
          </a:p>
          <a:p>
            <a:pPr>
              <a:defRPr/>
            </a:pPr>
            <a:endParaRPr lang="en-US" dirty="0" smtClean="0"/>
          </a:p>
          <a:p>
            <a:pPr>
              <a:defRPr/>
            </a:pPr>
            <a:endParaRPr lang="en-US" dirty="0" smtClean="0"/>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US" smtClean="0"/>
              <a:t>Rational Decision Making</a:t>
            </a:r>
          </a:p>
        </p:txBody>
      </p:sp>
      <p:sp>
        <p:nvSpPr>
          <p:cNvPr id="40963" name="Text Placeholder 2"/>
          <p:cNvSpPr>
            <a:spLocks noGrp="1"/>
          </p:cNvSpPr>
          <p:nvPr>
            <p:ph type="body" idx="1"/>
          </p:nvPr>
        </p:nvSpPr>
        <p:spPr/>
        <p:txBody>
          <a:bodyPr/>
          <a:lstStyle/>
          <a:p>
            <a:endParaRPr lang="en-US"/>
          </a:p>
        </p:txBody>
      </p:sp>
      <p:sp>
        <p:nvSpPr>
          <p:cNvPr id="40964" name="Content Placeholder 3"/>
          <p:cNvSpPr>
            <a:spLocks noGrp="1"/>
          </p:cNvSpPr>
          <p:nvPr>
            <p:ph sz="half" idx="2"/>
          </p:nvPr>
        </p:nvSpPr>
        <p:spPr/>
        <p:txBody>
          <a:bodyPr/>
          <a:lstStyle/>
          <a:p>
            <a:endParaRPr lang="en-US"/>
          </a:p>
        </p:txBody>
      </p:sp>
      <p:sp>
        <p:nvSpPr>
          <p:cNvPr id="40965" name="Text Placeholder 4"/>
          <p:cNvSpPr>
            <a:spLocks noGrp="1"/>
          </p:cNvSpPr>
          <p:nvPr>
            <p:ph type="body" sz="quarter" idx="3"/>
          </p:nvPr>
        </p:nvSpPr>
        <p:spPr/>
        <p:txBody>
          <a:bodyPr/>
          <a:lstStyle/>
          <a:p>
            <a:endParaRPr lang="en-US"/>
          </a:p>
        </p:txBody>
      </p:sp>
      <p:sp>
        <p:nvSpPr>
          <p:cNvPr id="40966" name="Content Placeholder 5"/>
          <p:cNvSpPr>
            <a:spLocks noGrp="1"/>
          </p:cNvSpPr>
          <p:nvPr>
            <p:ph sz="quarter" idx="4"/>
          </p:nvPr>
        </p:nvSpPr>
        <p:spPr/>
        <p:txBody>
          <a:bodyPr/>
          <a:lstStyle/>
          <a:p>
            <a:r>
              <a:rPr lang="en-US" smtClean="0"/>
              <a:t>Decision making matrix to decide what to do. </a:t>
            </a:r>
          </a:p>
          <a:p>
            <a:r>
              <a:rPr lang="en-US" smtClean="0"/>
              <a:t>Survey results indicate solutions as person quits or someone is fired. </a:t>
            </a:r>
          </a:p>
          <a:p>
            <a:r>
              <a:rPr lang="en-US" smtClean="0"/>
              <a:t>Create a decision-making matrix . . . Go through it.</a:t>
            </a:r>
          </a:p>
        </p:txBody>
      </p:sp>
      <p:pic>
        <p:nvPicPr>
          <p:cNvPr id="40967" name="Picture 6"/>
          <p:cNvPicPr>
            <a:picLocks noChangeAspect="1"/>
          </p:cNvPicPr>
          <p:nvPr/>
        </p:nvPicPr>
        <p:blipFill>
          <a:blip r:embed="rId2"/>
          <a:srcRect/>
          <a:stretch>
            <a:fillRect/>
          </a:stretch>
        </p:blipFill>
        <p:spPr bwMode="auto">
          <a:xfrm>
            <a:off x="209550" y="1892300"/>
            <a:ext cx="4276725" cy="3735388"/>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ea typeface="+mj-ea"/>
                <a:cs typeface="+mj-cs"/>
              </a:rPr>
              <a:t>R: Report/response</a:t>
            </a:r>
            <a:br>
              <a:rPr lang="en-US" dirty="0" smtClean="0">
                <a:ea typeface="+mj-ea"/>
                <a:cs typeface="+mj-cs"/>
              </a:rPr>
            </a:br>
            <a:r>
              <a:rPr lang="en-US" sz="2222" dirty="0" smtClean="0">
                <a:ea typeface="+mj-ea"/>
                <a:cs typeface="+mj-cs"/>
              </a:rPr>
              <a:t>Essential Question: What is the economic impact of the many forms of bullying? </a:t>
            </a:r>
            <a:endParaRPr lang="en-US" sz="2222" dirty="0">
              <a:ea typeface="+mj-ea"/>
              <a:cs typeface="+mj-cs"/>
            </a:endParaRPr>
          </a:p>
        </p:txBody>
      </p:sp>
      <p:sp>
        <p:nvSpPr>
          <p:cNvPr id="41987" name="Content Placeholder 6"/>
          <p:cNvSpPr>
            <a:spLocks noGrp="1"/>
          </p:cNvSpPr>
          <p:nvPr>
            <p:ph idx="1"/>
          </p:nvPr>
        </p:nvSpPr>
        <p:spPr>
          <a:xfrm>
            <a:off x="457200" y="1600200"/>
            <a:ext cx="3873500" cy="4525963"/>
          </a:xfrm>
        </p:spPr>
        <p:txBody>
          <a:bodyPr/>
          <a:lstStyle/>
          <a:p>
            <a:pPr eaLnBrk="1" hangingPunct="1"/>
            <a:r>
              <a:rPr lang="en-US" smtClean="0"/>
              <a:t>Create a decision making grid (R3)</a:t>
            </a:r>
          </a:p>
          <a:p>
            <a:pPr eaLnBrk="1" hangingPunct="1"/>
            <a:r>
              <a:rPr lang="en-US" smtClean="0"/>
              <a:t>Write a report based on your findings in the decision-making model. (W2, W4)</a:t>
            </a:r>
          </a:p>
        </p:txBody>
      </p:sp>
      <p:pic>
        <p:nvPicPr>
          <p:cNvPr id="41988" name="Picture 3"/>
          <p:cNvPicPr>
            <a:picLocks noChangeAspect="1"/>
          </p:cNvPicPr>
          <p:nvPr/>
        </p:nvPicPr>
        <p:blipFill>
          <a:blip r:embed="rId2"/>
          <a:srcRect l="6990" t="9685" r="6329" b="9508"/>
          <a:stretch>
            <a:fillRect/>
          </a:stretch>
        </p:blipFill>
        <p:spPr bwMode="auto">
          <a:xfrm>
            <a:off x="4584700" y="1417638"/>
            <a:ext cx="4379913" cy="5283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0" name="Title 1"/>
          <p:cNvSpPr>
            <a:spLocks noGrp="1"/>
          </p:cNvSpPr>
          <p:nvPr>
            <p:ph type="title"/>
          </p:nvPr>
        </p:nvSpPr>
        <p:spPr>
          <a:xfrm>
            <a:off x="457200" y="274638"/>
            <a:ext cx="8229600" cy="588962"/>
          </a:xfrm>
        </p:spPr>
        <p:txBody>
          <a:bodyPr/>
          <a:lstStyle/>
          <a:p>
            <a:r>
              <a:rPr lang="en-US" smtClean="0"/>
              <a:t>Civics</a:t>
            </a:r>
          </a:p>
        </p:txBody>
      </p:sp>
      <p:sp>
        <p:nvSpPr>
          <p:cNvPr id="43011" name="Content Placeholder 3"/>
          <p:cNvSpPr>
            <a:spLocks noGrp="1"/>
          </p:cNvSpPr>
          <p:nvPr>
            <p:ph sz="half" idx="2"/>
          </p:nvPr>
        </p:nvSpPr>
        <p:spPr>
          <a:xfrm>
            <a:off x="457200" y="863600"/>
            <a:ext cx="4445000" cy="5145088"/>
          </a:xfrm>
        </p:spPr>
        <p:txBody>
          <a:bodyPr/>
          <a:lstStyle/>
          <a:p>
            <a:pPr marL="0" indent="0">
              <a:buFont typeface="Arial" pitchFamily="1" charset="0"/>
              <a:buNone/>
            </a:pPr>
            <a:r>
              <a:rPr lang="en-US" sz="1800" b="1" smtClean="0"/>
              <a:t>Stop online bullying</a:t>
            </a:r>
          </a:p>
          <a:p>
            <a:pPr marL="0" indent="0">
              <a:buFont typeface="Arial" pitchFamily="1" charset="0"/>
              <a:buNone/>
            </a:pPr>
            <a:r>
              <a:rPr lang="en-US" sz="1800" smtClean="0"/>
              <a:t>Bullying has become a huge problem. In the Florida Legislature, House Bill 609 and Senate Bill 626 are an effort to decrease bullying in public schools. The bills would mandate all public schools incorporate a policy prohibiting bullying and harassment. This would include not only bullying in the traditional sense but also cyber-bullying on or off school property. The law currently does not include cyber-bullying in its definition of bullying. . . </a:t>
            </a:r>
          </a:p>
          <a:p>
            <a:pPr marL="0" indent="0">
              <a:buFont typeface="Arial" pitchFamily="1" charset="0"/>
              <a:buNone/>
            </a:pPr>
            <a:r>
              <a:rPr lang="en-US" sz="1800" b="1" smtClean="0"/>
              <a:t>Katie Sanders, </a:t>
            </a:r>
            <a:r>
              <a:rPr lang="en-US" sz="1800" b="1" i="1" smtClean="0"/>
              <a:t>Winter Haven</a:t>
            </a:r>
          </a:p>
          <a:p>
            <a:pPr marL="0" indent="0">
              <a:buFont typeface="Arial" pitchFamily="1" charset="0"/>
              <a:buNone/>
            </a:pPr>
            <a:endParaRPr lang="en-US" sz="1800" b="1" i="1" smtClean="0"/>
          </a:p>
          <a:p>
            <a:pPr marL="0" indent="0">
              <a:buFont typeface="Arial" pitchFamily="1" charset="0"/>
              <a:buNone/>
            </a:pPr>
            <a:r>
              <a:rPr lang="en-US" sz="1800" smtClean="0"/>
              <a:t>Thursday’s letters, April 3, 2013 </a:t>
            </a:r>
            <a:r>
              <a:rPr lang="en-US" sz="1800" smtClean="0">
                <a:hlinkClick r:id="rId2"/>
              </a:rPr>
              <a:t>www.tampabay.com/opinion/letters/</a:t>
            </a:r>
          </a:p>
          <a:p>
            <a:pPr marL="0" indent="0">
              <a:buFont typeface="Arial" pitchFamily="1" charset="0"/>
              <a:buNone/>
            </a:pPr>
            <a:r>
              <a:rPr lang="en-US" sz="1800" smtClean="0">
                <a:hlinkClick r:id="rId2"/>
              </a:rPr>
              <a:t>thursdays-letters-dont-lower-bar-in-combat-training/2112978</a:t>
            </a:r>
            <a:r>
              <a:rPr lang="en-US" sz="1800" smtClean="0"/>
              <a:t> </a:t>
            </a:r>
          </a:p>
          <a:p>
            <a:pPr marL="0" indent="0">
              <a:buFont typeface="Arial" pitchFamily="1" charset="0"/>
              <a:buNone/>
            </a:pPr>
            <a:endParaRPr lang="en-US" sz="1800" smtClean="0"/>
          </a:p>
        </p:txBody>
      </p:sp>
      <p:sp>
        <p:nvSpPr>
          <p:cNvPr id="43012" name="Content Placeholder 5"/>
          <p:cNvSpPr>
            <a:spLocks noGrp="1"/>
          </p:cNvSpPr>
          <p:nvPr>
            <p:ph sz="quarter" idx="4"/>
          </p:nvPr>
        </p:nvSpPr>
        <p:spPr>
          <a:xfrm>
            <a:off x="4902200" y="1181100"/>
            <a:ext cx="3784600" cy="4945063"/>
          </a:xfrm>
        </p:spPr>
        <p:txBody>
          <a:bodyPr/>
          <a:lstStyle/>
          <a:p>
            <a:pPr>
              <a:buFont typeface="Arial" pitchFamily="1" charset="0"/>
              <a:buNone/>
            </a:pPr>
            <a:r>
              <a:rPr lang="en-US" sz="2000" smtClean="0"/>
              <a:t>Article about law against cyberbullying: </a:t>
            </a:r>
            <a:r>
              <a:rPr lang="en-US" sz="2000" smtClean="0">
                <a:hlinkClick r:id="rId3"/>
              </a:rPr>
              <a:t>www.tampabay.com/news/education/k12/new-law-takes-the-battle-against-cyberbullying-off-campus/2129937</a:t>
            </a:r>
            <a:r>
              <a:rPr lang="en-US" sz="2000" smtClean="0"/>
              <a:t> </a:t>
            </a:r>
          </a:p>
          <a:p>
            <a:pPr>
              <a:buFont typeface="Arial" pitchFamily="1" charset="0"/>
              <a:buNone/>
            </a:pPr>
            <a:r>
              <a:rPr lang="en-US" sz="2000" smtClean="0"/>
              <a:t>House bill 609 </a:t>
            </a:r>
            <a:r>
              <a:rPr lang="en-US" sz="2000" smtClean="0">
                <a:hlinkClick r:id="rId4"/>
              </a:rPr>
              <a:t>www.flsenate.gov/Session/Bill/2013/0609</a:t>
            </a:r>
            <a:r>
              <a:rPr lang="en-US" sz="2000" smtClean="0"/>
              <a:t> </a:t>
            </a:r>
          </a:p>
          <a:p>
            <a:pPr>
              <a:buFont typeface="Arial" pitchFamily="1" charset="0"/>
              <a:buNone/>
            </a:pPr>
            <a:r>
              <a:rPr lang="en-US" sz="2000" smtClean="0"/>
              <a:t>Senate bill 626: Imagine Sheterria Elliot Act</a:t>
            </a:r>
          </a:p>
          <a:p>
            <a:pPr>
              <a:buFont typeface="Arial" pitchFamily="1" charset="0"/>
              <a:buNone/>
            </a:pPr>
            <a:r>
              <a:rPr lang="en-US" sz="2000" smtClean="0">
                <a:hlinkClick r:id="rId5"/>
              </a:rPr>
              <a:t>www.flsenate.gov/Session/Bill/2013/0626</a:t>
            </a:r>
            <a:r>
              <a:rPr lang="en-US" sz="2000" smtClean="0"/>
              <a:t> </a:t>
            </a: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4" name="Content Placeholder 2"/>
          <p:cNvSpPr>
            <a:spLocks noGrp="1"/>
          </p:cNvSpPr>
          <p:nvPr>
            <p:ph idx="1"/>
          </p:nvPr>
        </p:nvSpPr>
        <p:spPr/>
        <p:txBody>
          <a:bodyPr/>
          <a:lstStyle/>
          <a:p>
            <a:pPr eaLnBrk="1" hangingPunct="1"/>
            <a:endParaRPr lang="en-US"/>
          </a:p>
        </p:txBody>
      </p:sp>
      <p:pic>
        <p:nvPicPr>
          <p:cNvPr id="4" name="Picture 3"/>
          <p:cNvPicPr>
            <a:picLocks noChangeAspect="1"/>
          </p:cNvPicPr>
          <p:nvPr/>
        </p:nvPicPr>
        <p:blipFill>
          <a:blip r:embed="rId2"/>
          <a:srcRect b="45045"/>
          <a:stretch>
            <a:fillRect/>
          </a:stretch>
        </p:blipFill>
        <p:spPr>
          <a:xfrm>
            <a:off x="273050" y="538163"/>
            <a:ext cx="8413750" cy="5422900"/>
          </a:xfrm>
          <a:prstGeom prst="rect">
            <a:avLst/>
          </a:prstGeom>
          <a:ln>
            <a:noFill/>
          </a:ln>
          <a:effectLst>
            <a:outerShdw blurRad="292100" dist="139700" dir="2700000" algn="tl" rotWithShape="0">
              <a:srgbClr val="333333">
                <a:alpha val="65000"/>
              </a:srgbClr>
            </a:outerShdw>
          </a:effectLst>
        </p:spPr>
      </p:pic>
      <p:sp>
        <p:nvSpPr>
          <p:cNvPr id="44036" name="TextBox 4"/>
          <p:cNvSpPr txBox="1">
            <a:spLocks noChangeArrowheads="1"/>
          </p:cNvSpPr>
          <p:nvPr/>
        </p:nvSpPr>
        <p:spPr bwMode="auto">
          <a:xfrm>
            <a:off x="965200" y="6127750"/>
            <a:ext cx="7061200" cy="647700"/>
          </a:xfrm>
          <a:prstGeom prst="rect">
            <a:avLst/>
          </a:prstGeom>
          <a:noFill/>
          <a:ln w="9525">
            <a:noFill/>
            <a:miter lim="800000"/>
            <a:headEnd/>
            <a:tailEnd/>
          </a:ln>
        </p:spPr>
        <p:txBody>
          <a:bodyPr>
            <a:prstTxWarp prst="textNoShape">
              <a:avLst/>
            </a:prstTxWarp>
            <a:spAutoFit/>
          </a:bodyPr>
          <a:lstStyle/>
          <a:p>
            <a:r>
              <a:rPr lang="en-US">
                <a:latin typeface="Calibri" pitchFamily="1" charset="0"/>
                <a:hlinkClick r:id="rId3"/>
              </a:rPr>
              <a:t>http://www.econedlink.org/interactives/index.php?iid=184</a:t>
            </a:r>
            <a:r>
              <a:rPr lang="en-US">
                <a:latin typeface="Calibri" pitchFamily="1" charset="0"/>
              </a:rPr>
              <a:t> </a:t>
            </a:r>
          </a:p>
          <a:p>
            <a:endParaRPr lang="en-US">
              <a:latin typeface="Calibri" pitchFamily="1"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r>
              <a:rPr lang="en-US" smtClean="0"/>
              <a:t>Write about Stopping Bullying</a:t>
            </a:r>
          </a:p>
        </p:txBody>
      </p:sp>
      <p:sp>
        <p:nvSpPr>
          <p:cNvPr id="45059" name="Content Placeholder 2"/>
          <p:cNvSpPr>
            <a:spLocks noGrp="1"/>
          </p:cNvSpPr>
          <p:nvPr>
            <p:ph idx="1"/>
          </p:nvPr>
        </p:nvSpPr>
        <p:spPr>
          <a:xfrm>
            <a:off x="4991100" y="1600200"/>
            <a:ext cx="3695700" cy="4525963"/>
          </a:xfrm>
        </p:spPr>
        <p:txBody>
          <a:bodyPr/>
          <a:lstStyle/>
          <a:p>
            <a:r>
              <a:rPr lang="en-US" smtClean="0">
                <a:hlinkClick r:id="rId2"/>
              </a:rPr>
              <a:t>http://www.tampabay.com/news/health/expert-on-bullying-offers-advice-for-families-thursday-in-tampa/2121148</a:t>
            </a:r>
            <a:r>
              <a:rPr lang="en-US" smtClean="0"/>
              <a:t> </a:t>
            </a:r>
          </a:p>
        </p:txBody>
      </p:sp>
      <p:pic>
        <p:nvPicPr>
          <p:cNvPr id="4" name="Picture 3"/>
          <p:cNvPicPr>
            <a:picLocks noChangeAspect="1"/>
          </p:cNvPicPr>
          <p:nvPr/>
        </p:nvPicPr>
        <p:blipFill>
          <a:blip r:embed="rId3"/>
          <a:stretch>
            <a:fillRect/>
          </a:stretch>
        </p:blipFill>
        <p:spPr>
          <a:xfrm>
            <a:off x="509588" y="1752600"/>
            <a:ext cx="4481512" cy="4719638"/>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pPr eaLnBrk="1" hangingPunct="1"/>
            <a:r>
              <a:rPr lang="en-US" smtClean="0"/>
              <a:t> </a:t>
            </a:r>
          </a:p>
        </p:txBody>
      </p:sp>
      <p:pic>
        <p:nvPicPr>
          <p:cNvPr id="46083" name="Picture 3"/>
          <p:cNvPicPr>
            <a:picLocks noChangeAspect="1"/>
          </p:cNvPicPr>
          <p:nvPr/>
        </p:nvPicPr>
        <p:blipFill>
          <a:blip r:embed="rId2"/>
          <a:srcRect/>
          <a:stretch>
            <a:fillRect/>
          </a:stretch>
        </p:blipFill>
        <p:spPr bwMode="auto">
          <a:xfrm>
            <a:off x="246063" y="274638"/>
            <a:ext cx="4605337" cy="3136900"/>
          </a:xfrm>
          <a:prstGeom prst="rect">
            <a:avLst/>
          </a:prstGeom>
          <a:noFill/>
          <a:ln w="9525">
            <a:noFill/>
            <a:miter lim="800000"/>
            <a:headEnd/>
            <a:tailEnd/>
          </a:ln>
        </p:spPr>
      </p:pic>
      <p:pic>
        <p:nvPicPr>
          <p:cNvPr id="46084" name="Picture 4"/>
          <p:cNvPicPr>
            <a:picLocks noChangeAspect="1"/>
          </p:cNvPicPr>
          <p:nvPr/>
        </p:nvPicPr>
        <p:blipFill>
          <a:blip r:embed="rId3"/>
          <a:srcRect/>
          <a:stretch>
            <a:fillRect/>
          </a:stretch>
        </p:blipFill>
        <p:spPr bwMode="auto">
          <a:xfrm>
            <a:off x="4514850" y="312738"/>
            <a:ext cx="4394200" cy="3098800"/>
          </a:xfrm>
          <a:prstGeom prst="rect">
            <a:avLst/>
          </a:prstGeom>
          <a:noFill/>
          <a:ln w="9525">
            <a:noFill/>
            <a:miter lim="800000"/>
            <a:headEnd/>
            <a:tailEnd/>
          </a:ln>
        </p:spPr>
      </p:pic>
      <p:pic>
        <p:nvPicPr>
          <p:cNvPr id="46085" name="Picture 7"/>
          <p:cNvPicPr>
            <a:picLocks noChangeAspect="1"/>
          </p:cNvPicPr>
          <p:nvPr/>
        </p:nvPicPr>
        <p:blipFill>
          <a:blip r:embed="rId4"/>
          <a:srcRect/>
          <a:stretch>
            <a:fillRect/>
          </a:stretch>
        </p:blipFill>
        <p:spPr bwMode="auto">
          <a:xfrm>
            <a:off x="4667250" y="3608388"/>
            <a:ext cx="4019550" cy="2754312"/>
          </a:xfrm>
          <a:prstGeom prst="rect">
            <a:avLst/>
          </a:prstGeom>
          <a:noFill/>
          <a:ln w="9525">
            <a:noFill/>
            <a:miter lim="800000"/>
            <a:headEnd/>
            <a:tailEnd/>
          </a:ln>
        </p:spPr>
      </p:pic>
      <p:pic>
        <p:nvPicPr>
          <p:cNvPr id="46086" name="Picture 8"/>
          <p:cNvPicPr>
            <a:picLocks noChangeAspect="1"/>
          </p:cNvPicPr>
          <p:nvPr/>
        </p:nvPicPr>
        <p:blipFill>
          <a:blip r:embed="rId5"/>
          <a:srcRect/>
          <a:stretch>
            <a:fillRect/>
          </a:stretch>
        </p:blipFill>
        <p:spPr bwMode="auto">
          <a:xfrm>
            <a:off x="460375" y="3549650"/>
            <a:ext cx="4054475" cy="28130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584200" y="338138"/>
            <a:ext cx="7861300" cy="646112"/>
          </a:xfrm>
          <a:prstGeom prst="rect">
            <a:avLst/>
          </a:prstGeom>
          <a:noFill/>
          <a:ln w="9525">
            <a:noFill/>
            <a:miter lim="800000"/>
            <a:headEnd/>
            <a:tailEnd/>
          </a:ln>
        </p:spPr>
        <p:txBody>
          <a:bodyPr>
            <a:prstTxWarp prst="textNoShape">
              <a:avLst/>
            </a:prstTxWarp>
            <a:spAutoFit/>
          </a:bodyPr>
          <a:lstStyle/>
          <a:p>
            <a:pPr algn="ctr"/>
            <a:r>
              <a:rPr lang="en-US" altLang="ja-JP" sz="3600">
                <a:latin typeface="Calibri" pitchFamily="1" charset="0"/>
              </a:rPr>
              <a:t>Unlock the Mystery of the Common Core</a:t>
            </a:r>
            <a:endParaRPr lang="en-US" sz="3600">
              <a:latin typeface="Calibri" pitchFamily="1" charset="0"/>
            </a:endParaRPr>
          </a:p>
        </p:txBody>
      </p:sp>
      <p:sp>
        <p:nvSpPr>
          <p:cNvPr id="17411" name="TextBox 5"/>
          <p:cNvSpPr txBox="1">
            <a:spLocks noChangeArrowheads="1"/>
          </p:cNvSpPr>
          <p:nvPr/>
        </p:nvSpPr>
        <p:spPr bwMode="auto">
          <a:xfrm>
            <a:off x="1498600" y="292100"/>
            <a:ext cx="184150" cy="369888"/>
          </a:xfrm>
          <a:prstGeom prst="rect">
            <a:avLst/>
          </a:prstGeom>
          <a:noFill/>
          <a:ln w="9525">
            <a:noFill/>
            <a:miter lim="800000"/>
            <a:headEnd/>
            <a:tailEnd/>
          </a:ln>
        </p:spPr>
        <p:txBody>
          <a:bodyPr wrap="none">
            <a:prstTxWarp prst="textNoShape">
              <a:avLst/>
            </a:prstTxWarp>
            <a:spAutoFit/>
          </a:bodyPr>
          <a:lstStyle/>
          <a:p>
            <a:endParaRPr lang="en-US">
              <a:latin typeface="Calibri" pitchFamily="1" charset="0"/>
            </a:endParaRPr>
          </a:p>
        </p:txBody>
      </p:sp>
      <p:pic>
        <p:nvPicPr>
          <p:cNvPr id="11" name="Picture 10"/>
          <p:cNvPicPr>
            <a:picLocks noChangeAspect="1"/>
          </p:cNvPicPr>
          <p:nvPr/>
        </p:nvPicPr>
        <p:blipFill>
          <a:blip r:embed="rId3"/>
          <a:srcRect l="63043"/>
          <a:stretch>
            <a:fillRect/>
          </a:stretch>
        </p:blipFill>
        <p:spPr>
          <a:xfrm>
            <a:off x="1168400" y="1400928"/>
            <a:ext cx="6794500" cy="5002402"/>
          </a:xfrm>
          <a:prstGeom prst="rect">
            <a:avLst/>
          </a:prstGeom>
          <a:ln>
            <a:noFill/>
          </a:ln>
          <a:effectLst>
            <a:softEdge rad="112500"/>
          </a:effectLst>
        </p:spPr>
      </p:pic>
    </p:spTree>
  </p:cSld>
  <p:clrMapOvr>
    <a:masterClrMapping/>
  </p:clrMapOvr>
  <p:transition spd="slow">
    <p:split orient="ver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pPr eaLnBrk="1" hangingPunct="1"/>
            <a:r>
              <a:rPr lang="en-US" smtClean="0"/>
              <a:t>Thank You!</a:t>
            </a:r>
          </a:p>
        </p:txBody>
      </p:sp>
      <p:sp>
        <p:nvSpPr>
          <p:cNvPr id="47107" name="Content Placeholder 4"/>
          <p:cNvSpPr>
            <a:spLocks noGrp="1"/>
          </p:cNvSpPr>
          <p:nvPr>
            <p:ph sz="half" idx="1"/>
          </p:nvPr>
        </p:nvSpPr>
        <p:spPr>
          <a:xfrm>
            <a:off x="457200" y="1993900"/>
            <a:ext cx="3683000" cy="4132263"/>
          </a:xfrm>
        </p:spPr>
        <p:txBody>
          <a:bodyPr/>
          <a:lstStyle/>
          <a:p>
            <a:pPr eaLnBrk="1" hangingPunct="1">
              <a:buFont typeface="Arial" pitchFamily="1" charset="0"/>
              <a:buNone/>
            </a:pPr>
            <a:r>
              <a:rPr lang="en-US" sz="2400" smtClean="0"/>
              <a:t>Contact Information:</a:t>
            </a:r>
          </a:p>
          <a:p>
            <a:pPr eaLnBrk="1" hangingPunct="1">
              <a:buFont typeface="Arial" pitchFamily="1" charset="0"/>
              <a:buNone/>
            </a:pPr>
            <a:r>
              <a:rPr lang="en-US" sz="2400" smtClean="0">
                <a:hlinkClick r:id="rId2"/>
              </a:rPr>
              <a:t>jpushkin@tampabay.com</a:t>
            </a:r>
            <a:r>
              <a:rPr lang="en-US" sz="2400" smtClean="0"/>
              <a:t> Jodi Pushkin: NIE</a:t>
            </a:r>
          </a:p>
          <a:p>
            <a:pPr eaLnBrk="1" hangingPunct="1">
              <a:buFont typeface="Arial" pitchFamily="1" charset="0"/>
              <a:buNone/>
            </a:pPr>
            <a:r>
              <a:rPr lang="en-US" sz="2400" smtClean="0">
                <a:hlinkClick r:id="rId3"/>
              </a:rPr>
              <a:t>dkozdras@usf.edu</a:t>
            </a:r>
            <a:r>
              <a:rPr lang="en-US" sz="2400" smtClean="0"/>
              <a:t>  Deborah Kozdras: Stavros</a:t>
            </a:r>
          </a:p>
          <a:p>
            <a:pPr eaLnBrk="1" hangingPunct="1">
              <a:buFont typeface="Arial" pitchFamily="1" charset="0"/>
              <a:buNone/>
            </a:pPr>
            <a:endParaRPr lang="en-US" sz="2400" smtClean="0"/>
          </a:p>
          <a:p>
            <a:pPr eaLnBrk="1" hangingPunct="1">
              <a:buFont typeface="Arial" pitchFamily="1" charset="0"/>
              <a:buNone/>
            </a:pPr>
            <a:r>
              <a:rPr lang="en-US" sz="2400" smtClean="0"/>
              <a:t>Website for NIE: </a:t>
            </a:r>
            <a:r>
              <a:rPr lang="en-US" sz="2400" smtClean="0">
                <a:hlinkClick r:id="rId4"/>
              </a:rPr>
              <a:t>tampabay.com/nie</a:t>
            </a:r>
            <a:endParaRPr lang="en-US" sz="2400" b="1" smtClean="0"/>
          </a:p>
        </p:txBody>
      </p:sp>
      <p:sp>
        <p:nvSpPr>
          <p:cNvPr id="47108" name="Content Placeholder 5"/>
          <p:cNvSpPr>
            <a:spLocks noGrp="1"/>
          </p:cNvSpPr>
          <p:nvPr>
            <p:ph sz="half" idx="2"/>
          </p:nvPr>
        </p:nvSpPr>
        <p:spPr>
          <a:xfrm>
            <a:off x="4521200" y="1417638"/>
            <a:ext cx="4165600" cy="4708525"/>
          </a:xfrm>
        </p:spPr>
        <p:txBody>
          <a:bodyPr/>
          <a:lstStyle/>
          <a:p>
            <a:pPr eaLnBrk="1" hangingPunct="1">
              <a:buFont typeface="Arial" pitchFamily="1" charset="0"/>
              <a:buNone/>
            </a:pPr>
            <a:r>
              <a:rPr lang="en-US" sz="2400" smtClean="0"/>
              <a:t>Resources:</a:t>
            </a:r>
          </a:p>
          <a:p>
            <a:pPr eaLnBrk="1" hangingPunct="1"/>
            <a:r>
              <a:rPr lang="en-US" sz="2400" smtClean="0">
                <a:hlinkClick r:id="rId5"/>
              </a:rPr>
              <a:t>http://www.tolerance.org/</a:t>
            </a:r>
            <a:r>
              <a:rPr lang="en-US" sz="2400" smtClean="0"/>
              <a:t> </a:t>
            </a:r>
          </a:p>
          <a:p>
            <a:pPr eaLnBrk="1" hangingPunct="1"/>
            <a:r>
              <a:rPr lang="en-US" sz="2400" smtClean="0">
                <a:hlinkClick r:id="rId6"/>
              </a:rPr>
              <a:t>http://www.facinghistory.org/</a:t>
            </a:r>
            <a:r>
              <a:rPr lang="en-US" sz="2400" smtClean="0"/>
              <a:t> </a:t>
            </a:r>
          </a:p>
          <a:p>
            <a:pPr eaLnBrk="1" hangingPunct="1"/>
            <a:r>
              <a:rPr lang="en-US" sz="2400" smtClean="0">
                <a:hlinkClick r:id="rId7"/>
              </a:rPr>
              <a:t>http://fcit.usf.edu/holocaust/</a:t>
            </a:r>
            <a:r>
              <a:rPr lang="en-US" sz="2400" smtClean="0"/>
              <a:t> </a:t>
            </a:r>
          </a:p>
          <a:p>
            <a:pPr eaLnBrk="1" hangingPunct="1"/>
            <a:r>
              <a:rPr lang="en-US" sz="2400" smtClean="0">
                <a:hlinkClick r:id="rId8"/>
              </a:rPr>
              <a:t>http://www.ferris.edu/jimcrow/</a:t>
            </a:r>
            <a:r>
              <a:rPr lang="en-US" sz="2400" smtClean="0"/>
              <a:t> </a:t>
            </a:r>
          </a:p>
          <a:p>
            <a:pPr eaLnBrk="1" hangingPunct="1">
              <a:buFont typeface="Arial" pitchFamily="1" charset="0"/>
              <a:buNone/>
            </a:pPr>
            <a:endParaRPr lang="en-US" sz="2400" smtClean="0"/>
          </a:p>
          <a:p>
            <a:pPr eaLnBrk="1" hangingPunct="1">
              <a:buFont typeface="Arial" pitchFamily="1" charset="0"/>
              <a:buNone/>
            </a:pPr>
            <a:endParaRPr lang="en-US" smtClean="0"/>
          </a:p>
          <a:p>
            <a:pPr eaLnBrk="1" hangingPunct="1">
              <a:buFont typeface="Arial" pitchFamily="1" charset="0"/>
              <a:buNone/>
            </a:pPr>
            <a:endParaRPr lang="en-US" smtClean="0"/>
          </a:p>
          <a:p>
            <a:pPr eaLnBrk="1" hangingPunct="1">
              <a:buFont typeface="Arial" pitchFamily="1" charset="0"/>
              <a:buNone/>
            </a:pPr>
            <a:endParaRPr lang="en-US" smtClean="0"/>
          </a:p>
        </p:txBody>
      </p:sp>
      <p:pic>
        <p:nvPicPr>
          <p:cNvPr id="47109" name="Picture 3" descr="ani_haha (1).gif"/>
          <p:cNvPicPr>
            <a:picLocks noChangeAspect="1"/>
          </p:cNvPicPr>
          <p:nvPr/>
        </p:nvPicPr>
        <p:blipFill>
          <a:blip r:embed="rId9"/>
          <a:srcRect/>
          <a:stretch>
            <a:fillRect/>
          </a:stretch>
        </p:blipFill>
        <p:spPr bwMode="auto">
          <a:xfrm>
            <a:off x="457200" y="55563"/>
            <a:ext cx="1878013" cy="17224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9458" name="Picture 3" descr="79868500.jpg"/>
          <p:cNvPicPr>
            <a:picLocks noChangeAspect="1"/>
          </p:cNvPicPr>
          <p:nvPr/>
        </p:nvPicPr>
        <p:blipFill>
          <a:blip r:embed="rId3"/>
          <a:srcRect/>
          <a:stretch>
            <a:fillRect/>
          </a:stretch>
        </p:blipFill>
        <p:spPr bwMode="auto">
          <a:xfrm>
            <a:off x="5002213" y="2317750"/>
            <a:ext cx="3394075" cy="4464050"/>
          </a:xfrm>
          <a:prstGeom prst="rect">
            <a:avLst/>
          </a:prstGeom>
          <a:noFill/>
          <a:ln w="9525">
            <a:noFill/>
            <a:miter lim="800000"/>
            <a:headEnd/>
            <a:tailEnd/>
          </a:ln>
        </p:spPr>
      </p:pic>
      <p:pic>
        <p:nvPicPr>
          <p:cNvPr id="19459" name="Picture 4" descr="146770028.jpg"/>
          <p:cNvPicPr>
            <a:picLocks noChangeAspect="1"/>
          </p:cNvPicPr>
          <p:nvPr/>
        </p:nvPicPr>
        <p:blipFill>
          <a:blip r:embed="rId4"/>
          <a:srcRect/>
          <a:stretch>
            <a:fillRect/>
          </a:stretch>
        </p:blipFill>
        <p:spPr bwMode="auto">
          <a:xfrm>
            <a:off x="723900" y="2317750"/>
            <a:ext cx="3041650" cy="4287838"/>
          </a:xfrm>
          <a:prstGeom prst="rect">
            <a:avLst/>
          </a:prstGeom>
          <a:noFill/>
          <a:ln w="9525">
            <a:noFill/>
            <a:miter lim="800000"/>
            <a:headEnd/>
            <a:tailEnd/>
          </a:ln>
        </p:spPr>
      </p:pic>
      <p:sp>
        <p:nvSpPr>
          <p:cNvPr id="19460" name="TextBox 5"/>
          <p:cNvSpPr txBox="1">
            <a:spLocks noChangeArrowheads="1"/>
          </p:cNvSpPr>
          <p:nvPr/>
        </p:nvSpPr>
        <p:spPr bwMode="auto">
          <a:xfrm>
            <a:off x="1498600" y="292100"/>
            <a:ext cx="184150" cy="369888"/>
          </a:xfrm>
          <a:prstGeom prst="rect">
            <a:avLst/>
          </a:prstGeom>
          <a:noFill/>
          <a:ln w="9525">
            <a:noFill/>
            <a:miter lim="800000"/>
            <a:headEnd/>
            <a:tailEnd/>
          </a:ln>
        </p:spPr>
        <p:txBody>
          <a:bodyPr wrap="none">
            <a:prstTxWarp prst="textNoShape">
              <a:avLst/>
            </a:prstTxWarp>
            <a:spAutoFit/>
          </a:bodyPr>
          <a:lstStyle/>
          <a:p>
            <a:endParaRPr lang="en-US">
              <a:latin typeface="Calibri" pitchFamily="1" charset="0"/>
            </a:endParaRPr>
          </a:p>
        </p:txBody>
      </p:sp>
      <p:sp>
        <p:nvSpPr>
          <p:cNvPr id="19461" name="Text Placeholder 7"/>
          <p:cNvSpPr>
            <a:spLocks noGrp="1"/>
          </p:cNvSpPr>
          <p:nvPr>
            <p:ph type="body" idx="1"/>
          </p:nvPr>
        </p:nvSpPr>
        <p:spPr>
          <a:xfrm>
            <a:off x="457200" y="661988"/>
            <a:ext cx="4040188" cy="1128712"/>
          </a:xfrm>
        </p:spPr>
        <p:txBody>
          <a:bodyPr/>
          <a:lstStyle/>
          <a:p>
            <a:pPr algn="ctr" eaLnBrk="1" hangingPunct="1"/>
            <a:r>
              <a:rPr lang="en-US" sz="3200" smtClean="0"/>
              <a:t>Read Like a Detective</a:t>
            </a:r>
          </a:p>
        </p:txBody>
      </p:sp>
      <p:sp>
        <p:nvSpPr>
          <p:cNvPr id="19462" name="Text Placeholder 9"/>
          <p:cNvSpPr>
            <a:spLocks noGrp="1"/>
          </p:cNvSpPr>
          <p:nvPr>
            <p:ph type="body" sz="quarter" idx="3"/>
          </p:nvPr>
        </p:nvSpPr>
        <p:spPr>
          <a:xfrm>
            <a:off x="4645025" y="661988"/>
            <a:ext cx="4041775" cy="1128712"/>
          </a:xfrm>
        </p:spPr>
        <p:txBody>
          <a:bodyPr/>
          <a:lstStyle/>
          <a:p>
            <a:pPr algn="ctr" eaLnBrk="1" hangingPunct="1"/>
            <a:r>
              <a:rPr lang="en-US" sz="3200" smtClean="0"/>
              <a:t>Write Like a Reporter</a:t>
            </a:r>
          </a:p>
        </p:txBody>
      </p:sp>
    </p:spTree>
  </p:cSld>
  <p:clrMapOvr>
    <a:masterClrMapping/>
  </p:clrMapOvr>
  <p:transition spd="slow">
    <p:split orient="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73730" name="Rectangle 1026"/>
          <p:cNvSpPr>
            <a:spLocks noGrp="1" noChangeArrowheads="1"/>
          </p:cNvSpPr>
          <p:nvPr>
            <p:ph type="title"/>
          </p:nvPr>
        </p:nvSpPr>
        <p:spPr/>
        <p:txBody>
          <a:bodyPr/>
          <a:lstStyle/>
          <a:p>
            <a:pPr eaLnBrk="1" hangingPunct="1"/>
            <a:r>
              <a:rPr lang="en-US" sz="3600" b="1" dirty="0"/>
              <a:t>Newspaper in Education (NIE)</a:t>
            </a:r>
          </a:p>
        </p:txBody>
      </p:sp>
      <p:sp>
        <p:nvSpPr>
          <p:cNvPr id="73731" name="Rectangle 1027"/>
          <p:cNvSpPr>
            <a:spLocks noGrp="1" noChangeArrowheads="1"/>
          </p:cNvSpPr>
          <p:nvPr>
            <p:ph idx="1"/>
          </p:nvPr>
        </p:nvSpPr>
        <p:spPr>
          <a:xfrm>
            <a:off x="838200" y="1587500"/>
            <a:ext cx="7693025" cy="4059238"/>
          </a:xfrm>
        </p:spPr>
        <p:txBody>
          <a:bodyPr>
            <a:normAutofit/>
          </a:bodyPr>
          <a:lstStyle/>
          <a:p>
            <a:pPr eaLnBrk="1" hangingPunct="1">
              <a:lnSpc>
                <a:spcPct val="80000"/>
              </a:lnSpc>
              <a:buFont typeface="Wingdings 3" pitchFamily="1" charset="2"/>
              <a:buChar char="â"/>
            </a:pPr>
            <a:r>
              <a:rPr lang="en-US" sz="2400" b="1" dirty="0"/>
              <a:t>The Tampa Bay Times </a:t>
            </a:r>
            <a:r>
              <a:rPr lang="en-US" sz="2400" b="1" dirty="0" smtClean="0"/>
              <a:t>NIE </a:t>
            </a:r>
            <a:r>
              <a:rPr lang="en-US" sz="2400" b="1" dirty="0"/>
              <a:t>program is a cooperative effort between schools and the Times to promote the use of newspapers in print and electronic form as educational resources.</a:t>
            </a:r>
            <a:r>
              <a:rPr lang="en-US" sz="2400" b="1" dirty="0" smtClean="0"/>
              <a:t> </a:t>
            </a:r>
          </a:p>
          <a:p>
            <a:pPr eaLnBrk="1" hangingPunct="1">
              <a:lnSpc>
                <a:spcPct val="80000"/>
              </a:lnSpc>
              <a:buNone/>
            </a:pPr>
            <a:endParaRPr lang="en-US" sz="2400" b="1" dirty="0" smtClean="0"/>
          </a:p>
          <a:p>
            <a:pPr eaLnBrk="1" hangingPunct="1">
              <a:lnSpc>
                <a:spcPct val="80000"/>
              </a:lnSpc>
              <a:buFont typeface="Wingdings 3" pitchFamily="1" charset="2"/>
              <a:buChar char="â"/>
            </a:pPr>
            <a:r>
              <a:rPr lang="en-US" sz="2400" b="1" dirty="0" smtClean="0"/>
              <a:t>The </a:t>
            </a:r>
            <a:r>
              <a:rPr lang="en-US" sz="2400" b="1" dirty="0"/>
              <a:t>goal of NIE is to build future, life-long readers, productive citizens and critical thinkers.</a:t>
            </a:r>
          </a:p>
        </p:txBody>
      </p:sp>
      <p:pic>
        <p:nvPicPr>
          <p:cNvPr id="21508" name="Picture 3"/>
          <p:cNvPicPr>
            <a:picLocks noChangeAspect="1"/>
          </p:cNvPicPr>
          <p:nvPr/>
        </p:nvPicPr>
        <p:blipFill>
          <a:blip r:embed="rId2"/>
          <a:srcRect r="79593" b="8235"/>
          <a:stretch>
            <a:fillRect/>
          </a:stretch>
        </p:blipFill>
        <p:spPr bwMode="auto">
          <a:xfrm>
            <a:off x="7080250" y="4699000"/>
            <a:ext cx="1847850" cy="19812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73730">
                                            <p:txEl>
                                              <p:charRg st="4294967295" end="429496729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7373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7373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0" grpId="0" autoUpdateAnimBg="0"/>
      <p:bldP spid="73731" grpId="0" build="p" bldLvl="2" autoUpdateAnimBg="0"/>
    </p:bld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5127" name="Rectangle 7"/>
          <p:cNvSpPr>
            <a:spLocks noGrp="1" noChangeArrowheads="1"/>
          </p:cNvSpPr>
          <p:nvPr>
            <p:ph type="title"/>
          </p:nvPr>
        </p:nvSpPr>
        <p:spPr/>
        <p:txBody>
          <a:bodyPr/>
          <a:lstStyle/>
          <a:p>
            <a:pPr eaLnBrk="1" hangingPunct="1"/>
            <a:r>
              <a:rPr lang="en-US" sz="3600" b="1"/>
              <a:t>Times NIE services</a:t>
            </a:r>
          </a:p>
        </p:txBody>
      </p:sp>
      <p:sp>
        <p:nvSpPr>
          <p:cNvPr id="5122" name="Rectangle 2"/>
          <p:cNvSpPr>
            <a:spLocks noGrp="1" noChangeArrowheads="1"/>
          </p:cNvSpPr>
          <p:nvPr>
            <p:ph idx="1"/>
          </p:nvPr>
        </p:nvSpPr>
        <p:spPr>
          <a:xfrm>
            <a:off x="762000" y="1417638"/>
            <a:ext cx="7696200" cy="5135562"/>
          </a:xfrm>
        </p:spPr>
        <p:txBody>
          <a:bodyPr rIns="132080"/>
          <a:lstStyle/>
          <a:p>
            <a:pPr eaLnBrk="1" hangingPunct="1">
              <a:lnSpc>
                <a:spcPct val="90000"/>
              </a:lnSpc>
              <a:spcAft>
                <a:spcPts val="1200"/>
              </a:spcAft>
            </a:pPr>
            <a:r>
              <a:rPr lang="en-US" sz="2400" b="1" dirty="0"/>
              <a:t>The Tampa Bay Times Newspaper in Education program provides free resources to Citrus, Hernando, Hillsborough, Manatee, Pasco and Pinellas counties</a:t>
            </a:r>
            <a:r>
              <a:rPr lang="en-US" sz="2400" b="1" dirty="0" smtClean="0"/>
              <a:t>.</a:t>
            </a:r>
          </a:p>
          <a:p>
            <a:pPr lvl="1" eaLnBrk="1" hangingPunct="1">
              <a:lnSpc>
                <a:spcPct val="90000"/>
              </a:lnSpc>
              <a:spcAft>
                <a:spcPts val="1200"/>
              </a:spcAft>
              <a:buFont typeface="Wingdings" pitchFamily="1" charset="2"/>
              <a:buChar char="Ø"/>
            </a:pPr>
            <a:r>
              <a:rPr lang="en-US" sz="2400" b="1" dirty="0" smtClean="0"/>
              <a:t>TBT </a:t>
            </a:r>
            <a:r>
              <a:rPr lang="en-US" sz="2400" b="1" dirty="0"/>
              <a:t>NIE provides teachers with free lesson plans in print and online – </a:t>
            </a:r>
            <a:r>
              <a:rPr lang="en-US" sz="2400" b="1" dirty="0">
                <a:hlinkClick r:id="rId2"/>
              </a:rPr>
              <a:t>www.tampabay.com/nie</a:t>
            </a:r>
            <a:r>
              <a:rPr lang="en-US" sz="2400" b="1" dirty="0" smtClean="0"/>
              <a:t>.</a:t>
            </a:r>
          </a:p>
          <a:p>
            <a:pPr lvl="1" eaLnBrk="1" hangingPunct="1">
              <a:lnSpc>
                <a:spcPct val="90000"/>
              </a:lnSpc>
              <a:spcAft>
                <a:spcPts val="1200"/>
              </a:spcAft>
              <a:buFont typeface="Wingdings" pitchFamily="1" charset="2"/>
              <a:buChar char="Ø"/>
            </a:pPr>
            <a:r>
              <a:rPr lang="en-US" sz="2400" b="1" dirty="0" smtClean="0"/>
              <a:t>The Times provides a vital link to the real world for students who too often do not realize the value of their academic programs. The study of today's critical issues, events and people helps students understand the past and see a role for themselves in their future world. </a:t>
            </a:r>
          </a:p>
          <a:p>
            <a:pPr lvl="1" eaLnBrk="1" hangingPunct="1">
              <a:lnSpc>
                <a:spcPct val="90000"/>
              </a:lnSpc>
              <a:spcAft>
                <a:spcPts val="1200"/>
              </a:spcAft>
              <a:buFont typeface="Wingdings" pitchFamily="1" charset="2"/>
              <a:buChar char="Ø"/>
            </a:pPr>
            <a:endParaRPr lang="en-US" sz="2400" b="1"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5127">
                                            <p:txEl>
                                              <p:charRg st="4294967295" end="429496729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5122">
                                            <p:txEl>
                                              <p:pRg st="0" end="0"/>
                                            </p:txEl>
                                          </p:spTgt>
                                        </p:tgtEl>
                                        <p:attrNameLst>
                                          <p:attrName>style.visibility</p:attrName>
                                        </p:attrNameLst>
                                      </p:cBhvr>
                                      <p:to>
                                        <p:strVal val="visible"/>
                                      </p:to>
                                    </p:set>
                                    <p:anim calcmode="lin" valueType="num">
                                      <p:cBhvr additive="base">
                                        <p:cTn id="11" dur="500" fill="hold"/>
                                        <p:tgtEl>
                                          <p:spTgt spid="5122">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1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122">
                                            <p:txEl>
                                              <p:pRg st="1" end="1"/>
                                            </p:txEl>
                                          </p:spTgt>
                                        </p:tgtEl>
                                        <p:attrNameLst>
                                          <p:attrName>style.visibility</p:attrName>
                                        </p:attrNameLst>
                                      </p:cBhvr>
                                      <p:to>
                                        <p:strVal val="visible"/>
                                      </p:to>
                                    </p:set>
                                    <p:anim calcmode="lin" valueType="num">
                                      <p:cBhvr additive="base">
                                        <p:cTn id="17" dur="500" fill="hold"/>
                                        <p:tgtEl>
                                          <p:spTgt spid="5122">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12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5122">
                                            <p:txEl>
                                              <p:pRg st="2" end="2"/>
                                            </p:txEl>
                                          </p:spTgt>
                                        </p:tgtEl>
                                        <p:attrNameLst>
                                          <p:attrName>style.visibility</p:attrName>
                                        </p:attrNameLst>
                                      </p:cBhvr>
                                      <p:to>
                                        <p:strVal val="visible"/>
                                      </p:to>
                                    </p:set>
                                    <p:anim calcmode="lin" valueType="num">
                                      <p:cBhvr additive="base">
                                        <p:cTn id="23" dur="500" fill="hold"/>
                                        <p:tgtEl>
                                          <p:spTgt spid="5122">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12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7" grpId="0" autoUpdateAnimBg="0"/>
      <p:bldP spid="5122" grpId="0" build="p" bldLvl="3" autoUpdateAnimBg="0"/>
    </p:bld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19100" y="15875"/>
            <a:ext cx="7861300" cy="671195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pPr eaLnBrk="1" hangingPunct="1"/>
            <a:r>
              <a:rPr lang="en-US" sz="3600">
                <a:latin typeface="Impact" pitchFamily="1" charset="0"/>
              </a:rPr>
              <a:t>Cool features</a:t>
            </a:r>
          </a:p>
        </p:txBody>
      </p:sp>
      <p:sp>
        <p:nvSpPr>
          <p:cNvPr id="70659" name="Rectangle 3"/>
          <p:cNvSpPr>
            <a:spLocks noGrp="1" noChangeArrowheads="1"/>
          </p:cNvSpPr>
          <p:nvPr>
            <p:ph idx="1"/>
          </p:nvPr>
        </p:nvSpPr>
        <p:spPr>
          <a:xfrm>
            <a:off x="1231900" y="3009900"/>
            <a:ext cx="7213600" cy="3619500"/>
          </a:xfrm>
        </p:spPr>
        <p:txBody>
          <a:bodyPr/>
          <a:lstStyle/>
          <a:p>
            <a:pPr lvl="1" eaLnBrk="1" hangingPunct="1">
              <a:buFont typeface="Wingdings" pitchFamily="1" charset="2"/>
              <a:buChar char="ü"/>
            </a:pPr>
            <a:r>
              <a:rPr lang="en-US" sz="2400" b="1">
                <a:latin typeface="Franklin Gothic Medium" pitchFamily="1" charset="0"/>
              </a:rPr>
              <a:t>You can access all seven editions in all counties.</a:t>
            </a:r>
          </a:p>
          <a:p>
            <a:pPr lvl="1" eaLnBrk="1" hangingPunct="1">
              <a:buFont typeface="Wingdings" pitchFamily="1" charset="2"/>
              <a:buChar char="ü"/>
            </a:pPr>
            <a:r>
              <a:rPr lang="en-US" sz="2400" b="1">
                <a:latin typeface="Franklin Gothic Medium" pitchFamily="1" charset="0"/>
              </a:rPr>
              <a:t>E-Mail Articles to your friends or family.</a:t>
            </a:r>
          </a:p>
          <a:p>
            <a:pPr lvl="1" eaLnBrk="1" hangingPunct="1">
              <a:buFont typeface="Wingdings" pitchFamily="1" charset="2"/>
              <a:buChar char="ü"/>
            </a:pPr>
            <a:r>
              <a:rPr lang="en-US" sz="2400" b="1">
                <a:latin typeface="Franklin Gothic Medium" pitchFamily="1" charset="0"/>
              </a:rPr>
              <a:t>Save or print the articles you want to keep.</a:t>
            </a:r>
          </a:p>
          <a:p>
            <a:pPr lvl="1" eaLnBrk="1" hangingPunct="1">
              <a:buFont typeface="Wingdings" pitchFamily="1" charset="2"/>
              <a:buChar char="ü"/>
            </a:pPr>
            <a:r>
              <a:rPr lang="en-US" sz="2400" b="1">
                <a:latin typeface="Franklin Gothic Medium" pitchFamily="1" charset="0"/>
              </a:rPr>
              <a:t>Search for past articles.</a:t>
            </a:r>
          </a:p>
          <a:p>
            <a:pPr lvl="1" eaLnBrk="1" hangingPunct="1">
              <a:buFont typeface="Wingdings" pitchFamily="1" charset="2"/>
              <a:buChar char="ü"/>
            </a:pPr>
            <a:r>
              <a:rPr lang="en-US" sz="2400" b="1">
                <a:latin typeface="Franklin Gothic Medium" pitchFamily="1" charset="0"/>
              </a:rPr>
              <a:t>E-mail notification for research and projects. </a:t>
            </a:r>
          </a:p>
          <a:p>
            <a:pPr eaLnBrk="1" hangingPunct="1">
              <a:buFont typeface="Wingdings" pitchFamily="1" charset="2"/>
              <a:buChar char="q"/>
            </a:pPr>
            <a:endParaRPr lang="en-US" sz="2400" b="1">
              <a:latin typeface="Franklin Gothic Medium" pitchFamily="1" charset="0"/>
            </a:endParaRPr>
          </a:p>
        </p:txBody>
      </p:sp>
      <p:pic>
        <p:nvPicPr>
          <p:cNvPr id="24580" name="Picture 3"/>
          <p:cNvPicPr>
            <a:picLocks noChangeAspect="1"/>
          </p:cNvPicPr>
          <p:nvPr/>
        </p:nvPicPr>
        <p:blipFill>
          <a:blip r:embed="rId2"/>
          <a:srcRect/>
          <a:stretch>
            <a:fillRect/>
          </a:stretch>
        </p:blipFill>
        <p:spPr bwMode="auto">
          <a:xfrm>
            <a:off x="279400" y="274638"/>
            <a:ext cx="2406650" cy="240665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70658">
                                            <p:txEl>
                                              <p:charRg st="4294967295" end="429496729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70659">
                                            <p:txEl>
                                              <p:pRg st="0" end="0"/>
                                            </p:txEl>
                                          </p:spTgt>
                                        </p:tgtEl>
                                        <p:attrNameLst>
                                          <p:attrName>style.visibility</p:attrName>
                                        </p:attrNameLst>
                                      </p:cBhvr>
                                      <p:to>
                                        <p:strVal val="visible"/>
                                      </p:to>
                                    </p:set>
                                    <p:anim calcmode="lin" valueType="num">
                                      <p:cBhvr additive="base">
                                        <p:cTn id="11" dur="500" fill="hold"/>
                                        <p:tgtEl>
                                          <p:spTgt spid="70659">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065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0659">
                                            <p:txEl>
                                              <p:pRg st="1" end="1"/>
                                            </p:txEl>
                                          </p:spTgt>
                                        </p:tgtEl>
                                        <p:attrNameLst>
                                          <p:attrName>style.visibility</p:attrName>
                                        </p:attrNameLst>
                                      </p:cBhvr>
                                      <p:to>
                                        <p:strVal val="visible"/>
                                      </p:to>
                                    </p:set>
                                    <p:anim calcmode="lin" valueType="num">
                                      <p:cBhvr additive="base">
                                        <p:cTn id="17" dur="500" fill="hold"/>
                                        <p:tgtEl>
                                          <p:spTgt spid="70659">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065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70659">
                                            <p:txEl>
                                              <p:pRg st="2" end="2"/>
                                            </p:txEl>
                                          </p:spTgt>
                                        </p:tgtEl>
                                        <p:attrNameLst>
                                          <p:attrName>style.visibility</p:attrName>
                                        </p:attrNameLst>
                                      </p:cBhvr>
                                      <p:to>
                                        <p:strVal val="visible"/>
                                      </p:to>
                                    </p:set>
                                    <p:anim calcmode="lin" valueType="num">
                                      <p:cBhvr additive="base">
                                        <p:cTn id="23" dur="500" fill="hold"/>
                                        <p:tgtEl>
                                          <p:spTgt spid="70659">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7065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70659">
                                            <p:txEl>
                                              <p:pRg st="3" end="3"/>
                                            </p:txEl>
                                          </p:spTgt>
                                        </p:tgtEl>
                                        <p:attrNameLst>
                                          <p:attrName>style.visibility</p:attrName>
                                        </p:attrNameLst>
                                      </p:cBhvr>
                                      <p:to>
                                        <p:strVal val="visible"/>
                                      </p:to>
                                    </p:set>
                                    <p:anim calcmode="lin" valueType="num">
                                      <p:cBhvr additive="base">
                                        <p:cTn id="29" dur="500" fill="hold"/>
                                        <p:tgtEl>
                                          <p:spTgt spid="70659">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7065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70659">
                                            <p:txEl>
                                              <p:pRg st="4" end="4"/>
                                            </p:txEl>
                                          </p:spTgt>
                                        </p:tgtEl>
                                        <p:attrNameLst>
                                          <p:attrName>style.visibility</p:attrName>
                                        </p:attrNameLst>
                                      </p:cBhvr>
                                      <p:to>
                                        <p:strVal val="visible"/>
                                      </p:to>
                                    </p:set>
                                    <p:anim calcmode="lin" valueType="num">
                                      <p:cBhvr additive="base">
                                        <p:cTn id="35" dur="500" fill="hold"/>
                                        <p:tgtEl>
                                          <p:spTgt spid="70659">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7065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8" grpId="0" autoUpdateAnimBg="0"/>
      <p:bldP spid="70659" grpId="0" build="p" bldLvl="5" autoUpdateAnimBg="0"/>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sz="3600">
                <a:latin typeface="Impact" pitchFamily="1" charset="0"/>
              </a:rPr>
              <a:t>Access to the electronic edition</a:t>
            </a:r>
          </a:p>
        </p:txBody>
      </p:sp>
      <p:sp>
        <p:nvSpPr>
          <p:cNvPr id="25603" name="Rectangle 3"/>
          <p:cNvSpPr>
            <a:spLocks noGrp="1" noChangeArrowheads="1"/>
          </p:cNvSpPr>
          <p:nvPr>
            <p:ph idx="1"/>
          </p:nvPr>
        </p:nvSpPr>
        <p:spPr/>
        <p:txBody>
          <a:bodyPr/>
          <a:lstStyle/>
          <a:p>
            <a:pPr eaLnBrk="1" hangingPunct="1">
              <a:buFont typeface="Arial" pitchFamily="1" charset="0"/>
              <a:buNone/>
            </a:pPr>
            <a:r>
              <a:rPr lang="en-US">
                <a:latin typeface="Franklin Gothic Medium" pitchFamily="1" charset="0"/>
              </a:rPr>
              <a:t>*The access for the electronic edition is given to each </a:t>
            </a:r>
            <a:r>
              <a:rPr lang="en-US" i="1">
                <a:latin typeface="Franklin Gothic Medium" pitchFamily="1" charset="0"/>
              </a:rPr>
              <a:t>media specialist</a:t>
            </a:r>
            <a:r>
              <a:rPr lang="en-US">
                <a:latin typeface="Franklin Gothic Medium" pitchFamily="1" charset="0"/>
              </a:rPr>
              <a:t>.</a:t>
            </a:r>
          </a:p>
          <a:p>
            <a:pPr eaLnBrk="1" hangingPunct="1"/>
            <a:endParaRPr lang="en-US">
              <a:latin typeface="Franklin Gothic Medium" pitchFamily="1" charset="0"/>
            </a:endParaRPr>
          </a:p>
          <a:p>
            <a:pPr eaLnBrk="1" hangingPunct="1"/>
            <a:r>
              <a:rPr lang="en-US">
                <a:latin typeface="Franklin Gothic Medium" pitchFamily="1" charset="0"/>
              </a:rPr>
              <a:t>Go to </a:t>
            </a:r>
            <a:r>
              <a:rPr lang="en-US">
                <a:latin typeface="Franklin Gothic Medium" pitchFamily="1" charset="0"/>
                <a:hlinkClick r:id="rId2"/>
              </a:rPr>
              <a:t>www.tampabay.com/nie</a:t>
            </a:r>
            <a:endParaRPr lang="en-US">
              <a:latin typeface="Franklin Gothic Medium" pitchFamily="1" charset="0"/>
            </a:endParaRPr>
          </a:p>
          <a:p>
            <a:pPr eaLnBrk="1" hangingPunct="1"/>
            <a:r>
              <a:rPr lang="en-US">
                <a:latin typeface="Franklin Gothic Medium" pitchFamily="1" charset="0"/>
              </a:rPr>
              <a:t>Click on Log in here</a:t>
            </a:r>
          </a:p>
          <a:p>
            <a:pPr eaLnBrk="1" hangingPunct="1"/>
            <a:r>
              <a:rPr lang="en-US">
                <a:latin typeface="Franklin Gothic Medium" pitchFamily="1" charset="0"/>
              </a:rPr>
              <a:t>Enter school user name</a:t>
            </a:r>
          </a:p>
          <a:p>
            <a:pPr eaLnBrk="1" hangingPunct="1"/>
            <a:r>
              <a:rPr lang="en-US">
                <a:latin typeface="Franklin Gothic Medium" pitchFamily="1" charset="0"/>
              </a:rPr>
              <a:t>Enter password (news)</a:t>
            </a:r>
          </a:p>
          <a:p>
            <a:pPr eaLnBrk="1" hangingPunct="1"/>
            <a:endParaRPr lang="en-US">
              <a:latin typeface="Franklin Gothic Medium" pitchFamily="1"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5480</TotalTime>
  <Words>1813</Words>
  <Application>Microsoft Macintosh PowerPoint</Application>
  <PresentationFormat>On-screen Show (4:3)</PresentationFormat>
  <Paragraphs>198</Paragraphs>
  <Slides>30</Slides>
  <Notes>2</Notes>
  <HiddenSlides>0</HiddenSlides>
  <MMClips>0</MMClips>
  <ScaleCrop>false</ScaleCrop>
  <HeadingPairs>
    <vt:vector size="6" baseType="variant">
      <vt:variant>
        <vt:lpstr>Fonts Used</vt:lpstr>
      </vt:variant>
      <vt:variant>
        <vt:i4>7</vt:i4>
      </vt:variant>
      <vt:variant>
        <vt:lpstr>Design Template</vt:lpstr>
      </vt:variant>
      <vt:variant>
        <vt:i4>1</vt:i4>
      </vt:variant>
      <vt:variant>
        <vt:lpstr>Slide Titles</vt:lpstr>
      </vt:variant>
      <vt:variant>
        <vt:i4>30</vt:i4>
      </vt:variant>
    </vt:vector>
  </HeadingPairs>
  <TitlesOfParts>
    <vt:vector size="38" baseType="lpstr">
      <vt:lpstr>Arial</vt:lpstr>
      <vt:lpstr>ＭＳ Ｐゴシック</vt:lpstr>
      <vt:lpstr>Calibri</vt:lpstr>
      <vt:lpstr>Wingdings 3</vt:lpstr>
      <vt:lpstr>Wingdings</vt:lpstr>
      <vt:lpstr>Impact</vt:lpstr>
      <vt:lpstr>Franklin Gothic Medium</vt:lpstr>
      <vt:lpstr>Office Theme</vt:lpstr>
      <vt:lpstr>Unlocking the Mystery of the Common Core: </vt:lpstr>
      <vt:lpstr>What is Black and White &amp; Still Read All Over?</vt:lpstr>
      <vt:lpstr>Slide 3</vt:lpstr>
      <vt:lpstr>Slide 4</vt:lpstr>
      <vt:lpstr>Newspaper in Education (NIE)</vt:lpstr>
      <vt:lpstr>Times NIE services</vt:lpstr>
      <vt:lpstr>Slide 7</vt:lpstr>
      <vt:lpstr>Cool features</vt:lpstr>
      <vt:lpstr>Access to the electronic edition</vt:lpstr>
      <vt:lpstr>CSI-R Model for Reading -&gt; Writing</vt:lpstr>
      <vt:lpstr>NIE Curriculum Supplements</vt:lpstr>
      <vt:lpstr>C: Content=What?</vt:lpstr>
      <vt:lpstr>S: CCSS Standards</vt:lpstr>
      <vt:lpstr>I: Inquiry/investigation “Reading” like a detective: Reading Closely Essential Question:  What are the many forms of bullying? (page 3)</vt:lpstr>
      <vt:lpstr>Beyond  the  Text</vt:lpstr>
      <vt:lpstr>Reporting with CCSS Standards</vt:lpstr>
      <vt:lpstr>R: Report/response What are the many forms of bullying? </vt:lpstr>
      <vt:lpstr>I: Inquiry/investigation  “Reading” like a detective: pg. 8 What is cyberbullying? What are the consequences? </vt:lpstr>
      <vt:lpstr>Slide 19</vt:lpstr>
      <vt:lpstr>R: Report/response What is cyberbullying? What are the consequences? </vt:lpstr>
      <vt:lpstr> Essential Question: Historically, what are the social, political, ethical, and economic impacts of bullying?</vt:lpstr>
      <vt:lpstr>What are the Economic Impacts of bullying in the schools?</vt:lpstr>
      <vt:lpstr>What are the Economic Impacts of bullying in the workplace?</vt:lpstr>
      <vt:lpstr>Rational Decision Making</vt:lpstr>
      <vt:lpstr>R: Report/response Essential Question: What is the economic impact of the many forms of bullying? </vt:lpstr>
      <vt:lpstr>Civics</vt:lpstr>
      <vt:lpstr>Slide 27</vt:lpstr>
      <vt:lpstr>Write about Stopping Bullying</vt:lpstr>
      <vt:lpstr> </vt:lpstr>
      <vt:lpstr>Thank You!</vt:lpstr>
    </vt:vector>
  </TitlesOfParts>
  <Company>University of South Florida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Thomas Todd</dc:creator>
  <cp:lastModifiedBy>Deborah Kozdras</cp:lastModifiedBy>
  <cp:revision>71</cp:revision>
  <cp:lastPrinted>2013-07-23T18:43:18Z</cp:lastPrinted>
  <dcterms:created xsi:type="dcterms:W3CDTF">2013-09-24T19:40:14Z</dcterms:created>
  <dcterms:modified xsi:type="dcterms:W3CDTF">2013-09-24T19:48:15Z</dcterms:modified>
</cp:coreProperties>
</file>