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59" r:id="rId5"/>
    <p:sldId id="271" r:id="rId6"/>
    <p:sldId id="260" r:id="rId7"/>
    <p:sldId id="262" r:id="rId8"/>
    <p:sldId id="261" r:id="rId9"/>
    <p:sldId id="263" r:id="rId10"/>
    <p:sldId id="264" r:id="rId11"/>
    <p:sldId id="265" r:id="rId12"/>
    <p:sldId id="270"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24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69BD5699-B114-4CB3-A7C1-52F9E0BE6A6E}" type="datetimeFigureOut">
              <a:rPr lang="en-US" smtClean="0"/>
              <a:t>7/2/2018</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BD5699-B114-4CB3-A7C1-52F9E0BE6A6E}"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BD5699-B114-4CB3-A7C1-52F9E0BE6A6E}"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BD5699-B114-4CB3-A7C1-52F9E0BE6A6E}"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9BD5699-B114-4CB3-A7C1-52F9E0BE6A6E}" type="datetimeFigureOut">
              <a:rPr lang="en-US" smtClean="0"/>
              <a:t>7/2/2018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BD5699-B114-4CB3-A7C1-52F9E0BE6A6E}"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9BD5699-B114-4CB3-A7C1-52F9E0BE6A6E}" type="datetimeFigureOut">
              <a:rPr lang="en-US" smtClean="0"/>
              <a:t>7/2/2018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69BD5699-B114-4CB3-A7C1-52F9E0BE6A6E}" type="datetimeFigureOut">
              <a:rPr lang="en-US" smtClean="0"/>
              <a:t>7/2/2018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69BD5699-B114-4CB3-A7C1-52F9E0BE6A6E}" type="datetimeFigureOut">
              <a:rPr lang="en-US" smtClean="0"/>
              <a:t>7/2/2018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BD5699-B114-4CB3-A7C1-52F9E0BE6A6E}"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762C4-312A-4842-821E-390F138C1A4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BD5699-B114-4CB3-A7C1-52F9E0BE6A6E}" type="datetimeFigureOut">
              <a:rPr lang="en-US" smtClean="0"/>
              <a:t>7/2/2018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762C4-312A-4842-821E-390F138C1A48}"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9BD5699-B114-4CB3-A7C1-52F9E0BE6A6E}" type="datetimeFigureOut">
              <a:rPr lang="en-US" smtClean="0"/>
              <a:t>7/2/2018</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6E762C4-312A-4842-821E-390F138C1A4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ordernie@tampabay.com"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2200"/>
            <a:ext cx="7848600" cy="3276600"/>
          </a:xfrm>
        </p:spPr>
        <p:txBody>
          <a:bodyPr/>
          <a:lstStyle/>
          <a:p>
            <a:pPr algn="ctr"/>
            <a:r>
              <a:rPr lang="en-US" sz="4400" b="1" dirty="0">
                <a:latin typeface="Bookman Old Style" panose="02050604050505020204" pitchFamily="18" charset="0"/>
              </a:rPr>
              <a:t>Convenient.</a:t>
            </a:r>
            <a:br>
              <a:rPr lang="en-US" sz="4400" b="1" dirty="0">
                <a:latin typeface="Bookman Old Style" panose="02050604050505020204" pitchFamily="18" charset="0"/>
              </a:rPr>
            </a:br>
            <a:r>
              <a:rPr lang="en-US" sz="4400" b="1" dirty="0">
                <a:latin typeface="Bookman Old Style" panose="02050604050505020204" pitchFamily="18" charset="0"/>
              </a:rPr>
              <a:t>Informative. </a:t>
            </a:r>
            <a:br>
              <a:rPr lang="en-US" sz="4400" b="1" dirty="0">
                <a:latin typeface="Bookman Old Style" panose="02050604050505020204" pitchFamily="18" charset="0"/>
              </a:rPr>
            </a:br>
            <a:r>
              <a:rPr lang="en-US" sz="4400" b="1" dirty="0">
                <a:latin typeface="Bookman Old Style" panose="02050604050505020204" pitchFamily="18" charset="0"/>
              </a:rPr>
              <a:t>Easy</a:t>
            </a:r>
            <a:r>
              <a:rPr lang="en-US" sz="4600" b="1" dirty="0">
                <a:latin typeface="Bookman Old Style" panose="02050604050505020204" pitchFamily="18" charset="0"/>
              </a:rPr>
              <a:t>.</a:t>
            </a:r>
          </a:p>
        </p:txBody>
      </p:sp>
      <p:sp>
        <p:nvSpPr>
          <p:cNvPr id="3" name="Subtitle 2"/>
          <p:cNvSpPr>
            <a:spLocks noGrp="1"/>
          </p:cNvSpPr>
          <p:nvPr>
            <p:ph type="subTitle" idx="1"/>
          </p:nvPr>
        </p:nvSpPr>
        <p:spPr>
          <a:xfrm>
            <a:off x="685800" y="4267200"/>
            <a:ext cx="8077200" cy="1676400"/>
          </a:xfrm>
        </p:spPr>
        <p:txBody>
          <a:bodyPr>
            <a:normAutofit/>
          </a:bodyPr>
          <a:lstStyle/>
          <a:p>
            <a:r>
              <a:rPr lang="en-US" sz="2600" b="1" i="1" dirty="0">
                <a:solidFill>
                  <a:schemeClr val="bg1">
                    <a:lumMod val="20000"/>
                    <a:lumOff val="80000"/>
                  </a:schemeClr>
                </a:solidFill>
                <a:latin typeface="Bookman Old Style" panose="02050604050505020204" pitchFamily="18" charset="0"/>
              </a:rPr>
              <a:t>Using </a:t>
            </a:r>
            <a:r>
              <a:rPr lang="en-US" sz="2600" b="1" i="1" dirty="0" err="1">
                <a:solidFill>
                  <a:schemeClr val="bg1">
                    <a:lumMod val="20000"/>
                    <a:lumOff val="80000"/>
                  </a:schemeClr>
                </a:solidFill>
                <a:latin typeface="Bookman Old Style" panose="02050604050505020204" pitchFamily="18" charset="0"/>
              </a:rPr>
              <a:t>th</a:t>
            </a:r>
            <a:endParaRPr lang="en-US" sz="2600" b="1" i="1" dirty="0">
              <a:solidFill>
                <a:schemeClr val="bg1">
                  <a:lumMod val="20000"/>
                  <a:lumOff val="80000"/>
                </a:schemeClr>
              </a:solidFill>
              <a:latin typeface="Bookman Old Style" panose="02050604050505020204" pitchFamily="18" charset="0"/>
            </a:endParaRPr>
          </a:p>
          <a:p>
            <a:r>
              <a:rPr lang="en-US" sz="2600" b="1" i="1" dirty="0">
                <a:solidFill>
                  <a:schemeClr val="bg1">
                    <a:lumMod val="20000"/>
                    <a:lumOff val="80000"/>
                  </a:schemeClr>
                </a:solidFill>
                <a:latin typeface="Bookman Old Style" panose="02050604050505020204" pitchFamily="18" charset="0"/>
              </a:rPr>
              <a:t>e Tampa Ba</a:t>
            </a:r>
          </a:p>
          <a:p>
            <a:endParaRPr lang="en-US" sz="2600" b="1" i="1" dirty="0">
              <a:solidFill>
                <a:schemeClr val="bg1">
                  <a:lumMod val="20000"/>
                  <a:lumOff val="80000"/>
                </a:schemeClr>
              </a:solidFill>
              <a:latin typeface="Bookman Old Style" panose="02050604050505020204" pitchFamily="18" charset="0"/>
            </a:endParaRPr>
          </a:p>
          <a:p>
            <a:r>
              <a:rPr lang="en-US" sz="2600" b="1" i="1" dirty="0">
                <a:solidFill>
                  <a:schemeClr val="bg1">
                    <a:lumMod val="20000"/>
                    <a:lumOff val="80000"/>
                  </a:schemeClr>
                </a:solidFill>
                <a:latin typeface="Bookman Old Style" panose="02050604050505020204" pitchFamily="18" charset="0"/>
              </a:rPr>
              <a:t>y Times Digital Edition</a:t>
            </a:r>
          </a:p>
        </p:txBody>
      </p:sp>
      <p:pic>
        <p:nvPicPr>
          <p:cNvPr id="1029" name="Picture 5" descr="http://www.tampabay.com/logos/images/images02/tbtimes_nie_logo_cmy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23088"/>
            <a:ext cx="2249424" cy="2532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4953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382000" cy="1066801"/>
          </a:xfrm>
        </p:spPr>
        <p:txBody>
          <a:bodyPr/>
          <a:lstStyle/>
          <a:p>
            <a:pPr algn="ctr"/>
            <a:r>
              <a:rPr lang="en-US" sz="4000" b="1" dirty="0">
                <a:solidFill>
                  <a:schemeClr val="bg1">
                    <a:lumMod val="20000"/>
                    <a:lumOff val="80000"/>
                  </a:schemeClr>
                </a:solidFill>
                <a:latin typeface="Bookman Old Style" panose="02050604050505020204" pitchFamily="18" charset="0"/>
              </a:rPr>
              <a:t>Reading in Browse Mode</a:t>
            </a:r>
          </a:p>
        </p:txBody>
      </p:sp>
      <p:sp>
        <p:nvSpPr>
          <p:cNvPr id="3" name="Content Placeholder 2"/>
          <p:cNvSpPr>
            <a:spLocks noGrp="1"/>
          </p:cNvSpPr>
          <p:nvPr>
            <p:ph idx="1"/>
          </p:nvPr>
        </p:nvSpPr>
        <p:spPr>
          <a:xfrm>
            <a:off x="533400" y="1371600"/>
            <a:ext cx="8229600" cy="4572000"/>
          </a:xfrm>
        </p:spPr>
        <p:txBody>
          <a:bodyPr>
            <a:noAutofit/>
          </a:bodyPr>
          <a:lstStyle/>
          <a:p>
            <a:pPr marL="0" indent="0">
              <a:buNone/>
            </a:pPr>
            <a:r>
              <a:rPr lang="en-US" sz="2400" dirty="0">
                <a:latin typeface="Bookman Old Style" panose="02050604050505020204" pitchFamily="18" charset="0"/>
              </a:rPr>
              <a:t>There are two ways to read the newspaper online: </a:t>
            </a:r>
            <a:r>
              <a:rPr lang="en-US" sz="2400" b="1" dirty="0">
                <a:latin typeface="Bookman Old Style" panose="02050604050505020204" pitchFamily="18" charset="0"/>
              </a:rPr>
              <a:t>Browse</a:t>
            </a:r>
            <a:r>
              <a:rPr lang="en-US" sz="2400" dirty="0">
                <a:latin typeface="Bookman Old Style" panose="02050604050505020204" pitchFamily="18" charset="0"/>
              </a:rPr>
              <a:t> and </a:t>
            </a:r>
            <a:r>
              <a:rPr lang="en-US" sz="2400" b="1" dirty="0">
                <a:latin typeface="Bookman Old Style" panose="02050604050505020204" pitchFamily="18" charset="0"/>
              </a:rPr>
              <a:t>Index</a:t>
            </a:r>
            <a:r>
              <a:rPr lang="en-US" sz="2400" dirty="0">
                <a:latin typeface="Bookman Old Style" panose="02050604050505020204" pitchFamily="18" charset="0"/>
              </a:rPr>
              <a:t>.  </a:t>
            </a:r>
          </a:p>
          <a:p>
            <a:pPr marL="0" indent="0">
              <a:buNone/>
            </a:pPr>
            <a:endParaRPr lang="en-US" sz="2400" dirty="0">
              <a:latin typeface="Bookman Old Style" panose="02050604050505020204" pitchFamily="18" charset="0"/>
            </a:endParaRPr>
          </a:p>
          <a:p>
            <a:pPr marL="0" indent="0">
              <a:buNone/>
            </a:pPr>
            <a:r>
              <a:rPr lang="en-US" sz="2400" dirty="0">
                <a:latin typeface="Bookman Old Style" panose="02050604050505020204" pitchFamily="18" charset="0"/>
              </a:rPr>
              <a:t>In the </a:t>
            </a:r>
            <a:r>
              <a:rPr lang="en-US" sz="2400" b="1" dirty="0">
                <a:latin typeface="Bookman Old Style" panose="02050604050505020204" pitchFamily="18" charset="0"/>
              </a:rPr>
              <a:t>Browse mode</a:t>
            </a:r>
            <a:r>
              <a:rPr lang="en-US" sz="2400" dirty="0">
                <a:latin typeface="Bookman Old Style" panose="02050604050505020204" pitchFamily="18" charset="0"/>
              </a:rPr>
              <a:t>, you can view the newspaper in full view.  Viewing the newspaper this way will show one page at a time in full size. If the newspaper page is in browse view, and you click on </a:t>
            </a:r>
            <a:r>
              <a:rPr lang="en-US" sz="2400" b="1" dirty="0">
                <a:latin typeface="Bookman Old Style" panose="02050604050505020204" pitchFamily="18" charset="0"/>
              </a:rPr>
              <a:t>Fit </a:t>
            </a:r>
            <a:r>
              <a:rPr lang="en-US" sz="2400" dirty="0">
                <a:latin typeface="Bookman Old Style" panose="02050604050505020204" pitchFamily="18" charset="0"/>
              </a:rPr>
              <a:t>(at the bottom of the menu), you will be able to see two newspaper pages (a spread) side-by-side.  The only two features available in this view are to </a:t>
            </a:r>
            <a:r>
              <a:rPr lang="en-US" sz="2400" b="1" dirty="0">
                <a:latin typeface="Bookman Old Style" panose="02050604050505020204" pitchFamily="18" charset="0"/>
              </a:rPr>
              <a:t>zoom in </a:t>
            </a:r>
            <a:r>
              <a:rPr lang="en-US" sz="2400" dirty="0">
                <a:latin typeface="Bookman Old Style" panose="02050604050505020204" pitchFamily="18" charset="0"/>
              </a:rPr>
              <a:t>or</a:t>
            </a:r>
            <a:r>
              <a:rPr lang="en-US" sz="2400" b="1" dirty="0">
                <a:latin typeface="Bookman Old Style" panose="02050604050505020204" pitchFamily="18" charset="0"/>
              </a:rPr>
              <a:t> zoom out </a:t>
            </a:r>
            <a:r>
              <a:rPr lang="en-US" sz="2400" dirty="0">
                <a:latin typeface="Bookman Old Style" panose="02050604050505020204" pitchFamily="18" charset="0"/>
              </a:rPr>
              <a:t>.</a:t>
            </a:r>
          </a:p>
        </p:txBody>
      </p:sp>
    </p:spTree>
    <p:extLst>
      <p:ext uri="{BB962C8B-B14F-4D97-AF65-F5344CB8AC3E}">
        <p14:creationId xmlns:p14="http://schemas.microsoft.com/office/powerpoint/2010/main" val="128408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382000" cy="1066801"/>
          </a:xfrm>
        </p:spPr>
        <p:txBody>
          <a:bodyPr/>
          <a:lstStyle/>
          <a:p>
            <a:pPr algn="ctr"/>
            <a:r>
              <a:rPr lang="en-US" sz="4000" b="1" dirty="0">
                <a:solidFill>
                  <a:schemeClr val="bg1">
                    <a:lumMod val="20000"/>
                    <a:lumOff val="80000"/>
                  </a:schemeClr>
                </a:solidFill>
                <a:latin typeface="Bookman Old Style" panose="02050604050505020204" pitchFamily="18" charset="0"/>
              </a:rPr>
              <a:t>Reading in Index Mode</a:t>
            </a:r>
          </a:p>
        </p:txBody>
      </p:sp>
      <p:sp>
        <p:nvSpPr>
          <p:cNvPr id="3" name="Content Placeholder 2"/>
          <p:cNvSpPr>
            <a:spLocks noGrp="1"/>
          </p:cNvSpPr>
          <p:nvPr>
            <p:ph idx="1"/>
          </p:nvPr>
        </p:nvSpPr>
        <p:spPr>
          <a:xfrm>
            <a:off x="533400" y="1371600"/>
            <a:ext cx="8229600" cy="4572000"/>
          </a:xfrm>
        </p:spPr>
        <p:txBody>
          <a:bodyPr>
            <a:noAutofit/>
          </a:bodyPr>
          <a:lstStyle/>
          <a:p>
            <a:pPr marL="0" indent="0">
              <a:buNone/>
            </a:pPr>
            <a:r>
              <a:rPr lang="en-US" sz="2200" dirty="0">
                <a:latin typeface="Bookman Old Style" panose="02050604050505020204" pitchFamily="18" charset="0"/>
              </a:rPr>
              <a:t>The second way to view the newspaper is in the </a:t>
            </a:r>
            <a:r>
              <a:rPr lang="en-US" sz="2200" b="1" dirty="0">
                <a:latin typeface="Bookman Old Style" panose="02050604050505020204" pitchFamily="18" charset="0"/>
              </a:rPr>
              <a:t>Index </a:t>
            </a:r>
            <a:r>
              <a:rPr lang="en-US" sz="2200" dirty="0">
                <a:latin typeface="Bookman Old Style" panose="02050604050505020204" pitchFamily="18" charset="0"/>
              </a:rPr>
              <a:t>view:</a:t>
            </a:r>
          </a:p>
          <a:p>
            <a:pPr lvl="1">
              <a:buFont typeface="Wingdings" panose="05000000000000000000" pitchFamily="2" charset="2"/>
              <a:buChar char="Ø"/>
            </a:pPr>
            <a:r>
              <a:rPr lang="en-US" sz="2200" dirty="0">
                <a:latin typeface="Bookman Old Style" panose="02050604050505020204" pitchFamily="18" charset="0"/>
              </a:rPr>
              <a:t>Click </a:t>
            </a:r>
            <a:r>
              <a:rPr lang="en-US" sz="2200" b="1" dirty="0">
                <a:latin typeface="Bookman Old Style" panose="02050604050505020204" pitchFamily="18" charset="0"/>
              </a:rPr>
              <a:t>Index</a:t>
            </a:r>
          </a:p>
          <a:p>
            <a:pPr lvl="1">
              <a:buFont typeface="Wingdings" panose="05000000000000000000" pitchFamily="2" charset="2"/>
              <a:buChar char="Ø"/>
            </a:pPr>
            <a:r>
              <a:rPr lang="en-US" sz="2200" dirty="0">
                <a:latin typeface="Bookman Old Style" panose="02050604050505020204" pitchFamily="18" charset="0"/>
              </a:rPr>
              <a:t>Click an article on the </a:t>
            </a:r>
            <a:r>
              <a:rPr lang="en-US" sz="2200" b="1" dirty="0">
                <a:latin typeface="Bookman Old Style" panose="02050604050505020204" pitchFamily="18" charset="0"/>
              </a:rPr>
              <a:t>left</a:t>
            </a:r>
            <a:r>
              <a:rPr lang="en-US" sz="2200" dirty="0">
                <a:latin typeface="Bookman Old Style" panose="02050604050505020204" pitchFamily="18" charset="0"/>
              </a:rPr>
              <a:t>, and and it will appear on the </a:t>
            </a:r>
            <a:r>
              <a:rPr lang="en-US" sz="2200" b="1" dirty="0">
                <a:latin typeface="Bookman Old Style" panose="02050604050505020204" pitchFamily="18" charset="0"/>
              </a:rPr>
              <a:t>right</a:t>
            </a:r>
            <a:r>
              <a:rPr lang="en-US" sz="2200" dirty="0">
                <a:latin typeface="Bookman Old Style" panose="02050604050505020204" pitchFamily="18" charset="0"/>
              </a:rPr>
              <a:t>.</a:t>
            </a:r>
          </a:p>
          <a:p>
            <a:pPr lvl="1">
              <a:buFont typeface="Wingdings" panose="05000000000000000000" pitchFamily="2" charset="2"/>
              <a:buChar char="Ø"/>
            </a:pPr>
            <a:r>
              <a:rPr lang="en-US" sz="2200" dirty="0">
                <a:latin typeface="Bookman Old Style" panose="02050604050505020204" pitchFamily="18" charset="0"/>
              </a:rPr>
              <a:t>Above the article, a </a:t>
            </a:r>
            <a:r>
              <a:rPr lang="en-US" sz="2200" b="1" dirty="0">
                <a:latin typeface="Bookman Old Style" panose="02050604050505020204" pitchFamily="18" charset="0"/>
              </a:rPr>
              <a:t>menu</a:t>
            </a:r>
            <a:r>
              <a:rPr lang="en-US" sz="2200" dirty="0">
                <a:latin typeface="Bookman Old Style" panose="02050604050505020204" pitchFamily="18" charset="0"/>
              </a:rPr>
              <a:t> will appear with various functions available: (from left to right) translation drop down menu, view previous article, go back to index, view next article, listen to the article being read out loud, print or share the article, change the display from text to graphic, increase or decrease the size of the text.</a:t>
            </a:r>
          </a:p>
        </p:txBody>
      </p:sp>
    </p:spTree>
    <p:extLst>
      <p:ext uri="{BB962C8B-B14F-4D97-AF65-F5344CB8AC3E}">
        <p14:creationId xmlns:p14="http://schemas.microsoft.com/office/powerpoint/2010/main" val="494720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382000" cy="1066801"/>
          </a:xfrm>
        </p:spPr>
        <p:txBody>
          <a:bodyPr/>
          <a:lstStyle/>
          <a:p>
            <a:pPr algn="ctr"/>
            <a:r>
              <a:rPr lang="en-US" sz="4000" b="1" dirty="0">
                <a:solidFill>
                  <a:schemeClr val="bg1">
                    <a:lumMod val="20000"/>
                    <a:lumOff val="80000"/>
                  </a:schemeClr>
                </a:solidFill>
                <a:latin typeface="Bookman Old Style" panose="02050604050505020204" pitchFamily="18" charset="0"/>
              </a:rPr>
              <a:t>Tools</a:t>
            </a:r>
          </a:p>
        </p:txBody>
      </p:sp>
      <p:sp>
        <p:nvSpPr>
          <p:cNvPr id="3" name="Content Placeholder 2"/>
          <p:cNvSpPr>
            <a:spLocks noGrp="1"/>
          </p:cNvSpPr>
          <p:nvPr>
            <p:ph idx="1"/>
          </p:nvPr>
        </p:nvSpPr>
        <p:spPr>
          <a:xfrm>
            <a:off x="457200" y="1219200"/>
            <a:ext cx="8229600" cy="4724400"/>
          </a:xfrm>
        </p:spPr>
        <p:txBody>
          <a:bodyPr>
            <a:noAutofit/>
          </a:bodyPr>
          <a:lstStyle/>
          <a:p>
            <a:pPr marL="0" indent="0">
              <a:buNone/>
            </a:pPr>
            <a:endParaRPr lang="en-US" sz="2000" b="1" dirty="0">
              <a:latin typeface="Bookman Old Style" panose="02050604050505020204" pitchFamily="18" charset="0"/>
            </a:endParaRPr>
          </a:p>
          <a:p>
            <a:pPr marL="0" indent="0">
              <a:buNone/>
            </a:pPr>
            <a:r>
              <a:rPr lang="en-US" sz="2000" b="1" dirty="0">
                <a:latin typeface="Bookman Old Style" panose="02050604050505020204" pitchFamily="18" charset="0"/>
              </a:rPr>
              <a:t>Browse: </a:t>
            </a:r>
            <a:r>
              <a:rPr lang="en-US" sz="2000" dirty="0">
                <a:latin typeface="Bookman Old Style" panose="02050604050505020204" pitchFamily="18" charset="0"/>
              </a:rPr>
              <a:t>You can browse the newspaper full size in both columns</a:t>
            </a:r>
          </a:p>
          <a:p>
            <a:pPr marL="0" indent="0">
              <a:buNone/>
            </a:pPr>
            <a:r>
              <a:rPr lang="en-US" sz="2000" b="1" dirty="0">
                <a:latin typeface="Bookman Old Style" panose="02050604050505020204" pitchFamily="18" charset="0"/>
              </a:rPr>
              <a:t>Pages</a:t>
            </a:r>
            <a:r>
              <a:rPr lang="en-US" sz="2000" dirty="0">
                <a:latin typeface="Bookman Old Style" panose="02050604050505020204" pitchFamily="18" charset="0"/>
              </a:rPr>
              <a:t>: All pages of the newspaper will be visible. If you click on the PDF icon, you can create a PDF of a specific page.</a:t>
            </a:r>
          </a:p>
          <a:p>
            <a:pPr marL="0" indent="0">
              <a:buNone/>
            </a:pPr>
            <a:r>
              <a:rPr lang="en-US" sz="2000" b="1" dirty="0">
                <a:latin typeface="Bookman Old Style" panose="02050604050505020204" pitchFamily="18" charset="0"/>
              </a:rPr>
              <a:t>Index</a:t>
            </a:r>
            <a:r>
              <a:rPr lang="en-US" sz="2000" dirty="0">
                <a:latin typeface="Bookman Old Style" panose="02050604050505020204" pitchFamily="18" charset="0"/>
              </a:rPr>
              <a:t>: This is the default view and will take you back to two columns. </a:t>
            </a:r>
          </a:p>
          <a:p>
            <a:pPr marL="0" indent="0">
              <a:buNone/>
            </a:pPr>
            <a:r>
              <a:rPr lang="en-US" sz="2000" b="1" dirty="0">
                <a:latin typeface="Bookman Old Style" panose="02050604050505020204" pitchFamily="18" charset="0"/>
              </a:rPr>
              <a:t>Options: </a:t>
            </a:r>
            <a:r>
              <a:rPr lang="en-US" sz="2000" dirty="0">
                <a:latin typeface="Bookman Old Style" panose="02050604050505020204" pitchFamily="18" charset="0"/>
              </a:rPr>
              <a:t>You can change the edition (date and county), change the settings, get the Newspaper in Education contact information, see links to popular NIE websites.</a:t>
            </a:r>
          </a:p>
          <a:p>
            <a:pPr marL="0" indent="0">
              <a:buNone/>
            </a:pPr>
            <a:r>
              <a:rPr lang="en-US" sz="2000" b="1" dirty="0">
                <a:latin typeface="Bookman Old Style" panose="02050604050505020204" pitchFamily="18" charset="0"/>
              </a:rPr>
              <a:t>Photos: </a:t>
            </a:r>
            <a:r>
              <a:rPr lang="en-US" sz="2000" dirty="0">
                <a:latin typeface="Bookman Old Style" panose="02050604050505020204" pitchFamily="18" charset="0"/>
              </a:rPr>
              <a:t>Tampa Bay Times photo blog</a:t>
            </a:r>
          </a:p>
          <a:p>
            <a:pPr marL="0" indent="0">
              <a:buNone/>
            </a:pPr>
            <a:r>
              <a:rPr lang="en-US" sz="2000" b="1" dirty="0">
                <a:latin typeface="Bookman Old Style" panose="02050604050505020204" pitchFamily="18" charset="0"/>
              </a:rPr>
              <a:t>Special Sections</a:t>
            </a:r>
            <a:r>
              <a:rPr lang="en-US" sz="2000" dirty="0">
                <a:latin typeface="Bookman Old Style" panose="02050604050505020204" pitchFamily="18" charset="0"/>
              </a:rPr>
              <a:t>: NIE original curriculum guides correlated to Florida Standards.</a:t>
            </a:r>
          </a:p>
        </p:txBody>
      </p:sp>
    </p:spTree>
    <p:extLst>
      <p:ext uri="{BB962C8B-B14F-4D97-AF65-F5344CB8AC3E}">
        <p14:creationId xmlns:p14="http://schemas.microsoft.com/office/powerpoint/2010/main" val="3516633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3" y="457201"/>
            <a:ext cx="7123080" cy="914400"/>
          </a:xfrm>
        </p:spPr>
        <p:txBody>
          <a:bodyPr>
            <a:normAutofit/>
          </a:bodyPr>
          <a:lstStyle/>
          <a:p>
            <a:pPr algn="ctr"/>
            <a:r>
              <a:rPr lang="en-US" b="1" dirty="0">
                <a:solidFill>
                  <a:schemeClr val="bg1">
                    <a:lumMod val="20000"/>
                    <a:lumOff val="80000"/>
                  </a:schemeClr>
                </a:solidFill>
              </a:rPr>
              <a:t>Final points</a:t>
            </a:r>
          </a:p>
        </p:txBody>
      </p:sp>
      <p:sp>
        <p:nvSpPr>
          <p:cNvPr id="3" name="Content Placeholder 2"/>
          <p:cNvSpPr>
            <a:spLocks noGrp="1"/>
          </p:cNvSpPr>
          <p:nvPr>
            <p:ph sz="half" idx="1"/>
          </p:nvPr>
        </p:nvSpPr>
        <p:spPr>
          <a:xfrm>
            <a:off x="990600" y="990600"/>
            <a:ext cx="7391400" cy="5029200"/>
          </a:xfrm>
        </p:spPr>
        <p:txBody>
          <a:bodyPr>
            <a:noAutofit/>
          </a:bodyPr>
          <a:lstStyle/>
          <a:p>
            <a:pPr marL="0" indent="0">
              <a:buNone/>
            </a:pPr>
            <a:endParaRPr lang="en-US" sz="1600" b="1" dirty="0">
              <a:latin typeface="Bookman Old Style" panose="02050604050505020204" pitchFamily="18" charset="0"/>
            </a:endParaRPr>
          </a:p>
          <a:p>
            <a:pPr marL="0" indent="0">
              <a:buNone/>
            </a:pPr>
            <a:r>
              <a:rPr lang="en-US" sz="1600" b="1" dirty="0">
                <a:latin typeface="Bookman Old Style" panose="02050604050505020204" pitchFamily="18" charset="0"/>
              </a:rPr>
              <a:t>Using the newspaper</a:t>
            </a:r>
            <a:endParaRPr lang="en-US" sz="1600" dirty="0">
              <a:latin typeface="Bookman Old Style" panose="02050604050505020204" pitchFamily="18" charset="0"/>
            </a:endParaRPr>
          </a:p>
          <a:p>
            <a:pPr marL="0" indent="0">
              <a:buNone/>
            </a:pPr>
            <a:r>
              <a:rPr lang="en-US" sz="1600" dirty="0">
                <a:latin typeface="Bookman Old Style" panose="02050604050505020204" pitchFamily="18" charset="0"/>
              </a:rPr>
              <a:t>The newspaper is an important form of informational text. It is both a primary and secondary source, which can be used in all subjects and grade levels. If you are planning to encourage students to use the digital edition at home, make sure the number of licenses requested reflects the anticipated student numbers. The number of licenses ordered (plus print copies) cannot exceed the number of students you teach though.</a:t>
            </a:r>
          </a:p>
          <a:p>
            <a:pPr marL="0" indent="0">
              <a:buNone/>
            </a:pPr>
            <a:endParaRPr lang="en-US" sz="1600" b="1" dirty="0">
              <a:latin typeface="Bookman Old Style" panose="02050604050505020204" pitchFamily="18" charset="0"/>
            </a:endParaRPr>
          </a:p>
          <a:p>
            <a:pPr marL="0" indent="0">
              <a:buNone/>
            </a:pPr>
            <a:r>
              <a:rPr lang="en-US" sz="1600" b="1" dirty="0">
                <a:latin typeface="Bookman Old Style" panose="02050604050505020204" pitchFamily="18" charset="0"/>
              </a:rPr>
              <a:t>Questions?</a:t>
            </a:r>
          </a:p>
          <a:p>
            <a:pPr marL="0" indent="0">
              <a:buNone/>
            </a:pPr>
            <a:r>
              <a:rPr lang="en-US" sz="1600" dirty="0">
                <a:latin typeface="Bookman Old Style" panose="02050604050505020204" pitchFamily="18" charset="0"/>
              </a:rPr>
              <a:t>If you have questions, would like to change your user name, or need assistance, email </a:t>
            </a:r>
            <a:r>
              <a:rPr lang="en-US" sz="1600" dirty="0">
                <a:latin typeface="Bookman Old Style" panose="02050604050505020204" pitchFamily="18" charset="0"/>
                <a:hlinkClick r:id="rId2"/>
              </a:rPr>
              <a:t>ordernie@tampabay.com</a:t>
            </a:r>
            <a:r>
              <a:rPr lang="en-US" sz="1600" dirty="0">
                <a:latin typeface="Bookman Old Style" panose="02050604050505020204" pitchFamily="18" charset="0"/>
              </a:rPr>
              <a:t>.</a:t>
            </a:r>
          </a:p>
          <a:p>
            <a:pPr marL="0" indent="0">
              <a:buNone/>
            </a:pPr>
            <a:endParaRPr lang="en-US" sz="1600" b="1" dirty="0">
              <a:latin typeface="Bookman Old Style" panose="02050604050505020204" pitchFamily="18" charset="0"/>
            </a:endParaRPr>
          </a:p>
          <a:p>
            <a:pPr marL="0" indent="0">
              <a:buNone/>
            </a:pPr>
            <a:endParaRPr lang="en-US" sz="1600" b="1" dirty="0">
              <a:latin typeface="Bookman Old Style" panose="02050604050505020204" pitchFamily="18" charset="0"/>
            </a:endParaRPr>
          </a:p>
          <a:p>
            <a:pPr marL="0" indent="0">
              <a:buNone/>
            </a:pPr>
            <a:r>
              <a:rPr lang="en-US" sz="1600" b="1" dirty="0">
                <a:latin typeface="Bookman Old Style" panose="02050604050505020204" pitchFamily="18" charset="0"/>
              </a:rPr>
              <a:t>By placing an order on our website, you agree to also verify the order for our auditing purposes.</a:t>
            </a:r>
            <a:endParaRPr lang="en-US" sz="1600" dirty="0">
              <a:latin typeface="Bookman Old Style" panose="02050604050505020204" pitchFamily="18" charset="0"/>
            </a:endParaRPr>
          </a:p>
          <a:p>
            <a:pPr marL="0" indent="0">
              <a:buNone/>
            </a:pPr>
            <a:endParaRPr lang="en-US" sz="1200" b="1" dirty="0">
              <a:latin typeface="Bookman Old Style" panose="02050604050505020204" pitchFamily="18" charset="0"/>
            </a:endParaRPr>
          </a:p>
          <a:p>
            <a:pPr marL="0" indent="0">
              <a:buNone/>
            </a:pPr>
            <a:endParaRPr lang="en-US" sz="1100" dirty="0">
              <a:latin typeface="Bookman Old Style" panose="02050604050505020204" pitchFamily="18" charset="0"/>
            </a:endParaRPr>
          </a:p>
          <a:p>
            <a:endParaRPr lang="en-US" sz="1100" dirty="0">
              <a:latin typeface="Bookman Old Style" panose="02050604050505020204" pitchFamily="18" charset="0"/>
            </a:endParaRPr>
          </a:p>
        </p:txBody>
      </p:sp>
    </p:spTree>
    <p:extLst>
      <p:ext uri="{BB962C8B-B14F-4D97-AF65-F5344CB8AC3E}">
        <p14:creationId xmlns:p14="http://schemas.microsoft.com/office/powerpoint/2010/main" val="1576859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1"/>
            <a:ext cx="7125113" cy="838200"/>
          </a:xfrm>
        </p:spPr>
        <p:txBody>
          <a:bodyPr>
            <a:normAutofit fontScale="90000"/>
          </a:bodyPr>
          <a:lstStyle/>
          <a:p>
            <a:r>
              <a:rPr lang="en-US" sz="4400" b="1" dirty="0">
                <a:solidFill>
                  <a:schemeClr val="bg1">
                    <a:lumMod val="20000"/>
                    <a:lumOff val="80000"/>
                  </a:schemeClr>
                </a:solidFill>
                <a:latin typeface="Bookman Old Style" panose="02050604050505020204" pitchFamily="18" charset="0"/>
              </a:rPr>
              <a:t>Using the Digital Edition</a:t>
            </a:r>
          </a:p>
        </p:txBody>
      </p:sp>
      <p:sp>
        <p:nvSpPr>
          <p:cNvPr id="3" name="Content Placeholder 2"/>
          <p:cNvSpPr>
            <a:spLocks noGrp="1"/>
          </p:cNvSpPr>
          <p:nvPr>
            <p:ph idx="1"/>
          </p:nvPr>
        </p:nvSpPr>
        <p:spPr>
          <a:xfrm>
            <a:off x="990600" y="1447800"/>
            <a:ext cx="7125112" cy="4356237"/>
          </a:xfrm>
        </p:spPr>
        <p:txBody>
          <a:bodyPr>
            <a:noAutofit/>
          </a:bodyPr>
          <a:lstStyle/>
          <a:p>
            <a:pPr marL="0" indent="0">
              <a:buNone/>
            </a:pPr>
            <a:r>
              <a:rPr lang="en-US" sz="2400" dirty="0">
                <a:latin typeface="Bookman Old Style" panose="02050604050505020204" pitchFamily="18" charset="0"/>
              </a:rPr>
              <a:t>You and your students can read the </a:t>
            </a:r>
            <a:r>
              <a:rPr lang="en-US" sz="2400" i="1" dirty="0">
                <a:latin typeface="Bookman Old Style" panose="02050604050505020204" pitchFamily="18" charset="0"/>
              </a:rPr>
              <a:t>Tampa Bay Times</a:t>
            </a:r>
            <a:r>
              <a:rPr lang="en-US" sz="2400" dirty="0">
                <a:latin typeface="Bookman Old Style" panose="02050604050505020204" pitchFamily="18" charset="0"/>
              </a:rPr>
              <a:t>, just as it appears in the printed edition, from the convenience of your computer, phone, tablet or electronic reading device.</a:t>
            </a:r>
          </a:p>
          <a:p>
            <a:pPr lvl="1">
              <a:buFont typeface="Wingdings" panose="05000000000000000000" pitchFamily="2" charset="2"/>
              <a:buChar char="v"/>
            </a:pPr>
            <a:r>
              <a:rPr lang="en-US" sz="2200" dirty="0">
                <a:latin typeface="Bookman Old Style" panose="02050604050505020204" pitchFamily="18" charset="0"/>
              </a:rPr>
              <a:t> Classwork</a:t>
            </a:r>
          </a:p>
          <a:p>
            <a:pPr lvl="1">
              <a:buFont typeface="Wingdings" panose="05000000000000000000" pitchFamily="2" charset="2"/>
              <a:buChar char="v"/>
            </a:pPr>
            <a:r>
              <a:rPr lang="en-US" sz="2400" dirty="0">
                <a:latin typeface="Bookman Old Style" panose="02050604050505020204" pitchFamily="18" charset="0"/>
              </a:rPr>
              <a:t> Homework</a:t>
            </a:r>
          </a:p>
          <a:p>
            <a:pPr lvl="1">
              <a:buFont typeface="Wingdings" panose="05000000000000000000" pitchFamily="2" charset="2"/>
              <a:buChar char="v"/>
            </a:pPr>
            <a:r>
              <a:rPr lang="en-US" sz="2400" dirty="0">
                <a:latin typeface="Bookman Old Style" panose="02050604050505020204" pitchFamily="18" charset="0"/>
              </a:rPr>
              <a:t> Research</a:t>
            </a:r>
          </a:p>
          <a:p>
            <a:pPr lvl="1">
              <a:buFont typeface="Wingdings" panose="05000000000000000000" pitchFamily="2" charset="2"/>
              <a:buChar char="v"/>
            </a:pPr>
            <a:r>
              <a:rPr lang="en-US" sz="2400" dirty="0">
                <a:latin typeface="Bookman Old Style" panose="02050604050505020204" pitchFamily="18" charset="0"/>
              </a:rPr>
              <a:t> Writing models</a:t>
            </a:r>
          </a:p>
          <a:p>
            <a:pPr lvl="1">
              <a:buFont typeface="Wingdings" panose="05000000000000000000" pitchFamily="2" charset="2"/>
              <a:buChar char="v"/>
            </a:pPr>
            <a:r>
              <a:rPr lang="en-US" sz="2400" dirty="0">
                <a:latin typeface="Bookman Old Style" panose="02050604050505020204" pitchFamily="18" charset="0"/>
              </a:rPr>
              <a:t> Grammar and math exercises</a:t>
            </a:r>
          </a:p>
        </p:txBody>
      </p:sp>
    </p:spTree>
    <p:extLst>
      <p:ext uri="{BB962C8B-B14F-4D97-AF65-F5344CB8AC3E}">
        <p14:creationId xmlns:p14="http://schemas.microsoft.com/office/powerpoint/2010/main" val="2675722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1"/>
            <a:ext cx="7125113" cy="838200"/>
          </a:xfrm>
        </p:spPr>
        <p:txBody>
          <a:bodyPr/>
          <a:lstStyle/>
          <a:p>
            <a:r>
              <a:rPr lang="en-US" sz="4400" b="1" dirty="0">
                <a:solidFill>
                  <a:schemeClr val="bg1">
                    <a:lumMod val="20000"/>
                    <a:lumOff val="80000"/>
                  </a:schemeClr>
                </a:solidFill>
                <a:latin typeface="Bookman Old Style" panose="02050604050505020204" pitchFamily="18" charset="0"/>
              </a:rPr>
              <a:t>Step 1</a:t>
            </a:r>
          </a:p>
        </p:txBody>
      </p:sp>
      <p:sp>
        <p:nvSpPr>
          <p:cNvPr id="3" name="Content Placeholder 2"/>
          <p:cNvSpPr>
            <a:spLocks noGrp="1"/>
          </p:cNvSpPr>
          <p:nvPr>
            <p:ph idx="1"/>
          </p:nvPr>
        </p:nvSpPr>
        <p:spPr>
          <a:xfrm>
            <a:off x="990600" y="1447800"/>
            <a:ext cx="7125112" cy="4356237"/>
          </a:xfrm>
        </p:spPr>
        <p:txBody>
          <a:bodyPr>
            <a:noAutofit/>
          </a:bodyPr>
          <a:lstStyle/>
          <a:p>
            <a:pPr>
              <a:buFont typeface="Wingdings" panose="05000000000000000000" pitchFamily="2" charset="2"/>
              <a:buChar char="§"/>
            </a:pPr>
            <a:r>
              <a:rPr lang="en-US" sz="2400" dirty="0">
                <a:latin typeface="Bookman Old Style" panose="02050604050505020204" pitchFamily="18" charset="0"/>
              </a:rPr>
              <a:t>To </a:t>
            </a:r>
            <a:r>
              <a:rPr lang="en-US" sz="2400" b="1" dirty="0">
                <a:latin typeface="Bookman Old Style" panose="02050604050505020204" pitchFamily="18" charset="0"/>
              </a:rPr>
              <a:t>sign up </a:t>
            </a:r>
            <a:r>
              <a:rPr lang="en-US" sz="2400" dirty="0">
                <a:latin typeface="Bookman Old Style" panose="02050604050505020204" pitchFamily="18" charset="0"/>
              </a:rPr>
              <a:t>for the digital edition of the </a:t>
            </a:r>
            <a:r>
              <a:rPr lang="en-US" sz="2400" i="1" dirty="0">
                <a:latin typeface="Bookman Old Style" panose="02050604050505020204" pitchFamily="18" charset="0"/>
              </a:rPr>
              <a:t>Tampa Bay Times</a:t>
            </a:r>
            <a:r>
              <a:rPr lang="en-US" sz="2400" dirty="0">
                <a:latin typeface="Bookman Old Style" panose="02050604050505020204" pitchFamily="18" charset="0"/>
              </a:rPr>
              <a:t> for your classroom, go to </a:t>
            </a:r>
            <a:r>
              <a:rPr lang="en-US" sz="2400" b="1" dirty="0">
                <a:latin typeface="Bookman Old Style" panose="02050604050505020204" pitchFamily="18" charset="0"/>
              </a:rPr>
              <a:t>tampbay.com/</a:t>
            </a:r>
            <a:r>
              <a:rPr lang="en-US" sz="2400" b="1" dirty="0" err="1">
                <a:latin typeface="Bookman Old Style" panose="02050604050505020204" pitchFamily="18" charset="0"/>
              </a:rPr>
              <a:t>nie</a:t>
            </a:r>
            <a:r>
              <a:rPr lang="en-US" sz="2400" dirty="0">
                <a:latin typeface="Bookman Old Style" panose="02050604050505020204" pitchFamily="18" charset="0"/>
              </a:rPr>
              <a:t>, and click </a:t>
            </a:r>
            <a:r>
              <a:rPr lang="en-US" sz="2400" b="1" dirty="0">
                <a:latin typeface="Bookman Old Style" panose="02050604050505020204" pitchFamily="18" charset="0"/>
              </a:rPr>
              <a:t>Sign up here</a:t>
            </a:r>
            <a:r>
              <a:rPr lang="en-US" sz="2400" dirty="0">
                <a:latin typeface="Bookman Old Style" panose="02050604050505020204" pitchFamily="18" charset="0"/>
              </a:rPr>
              <a:t>. Then fill out the online request form.*</a:t>
            </a:r>
          </a:p>
          <a:p>
            <a:pPr>
              <a:buFont typeface="Wingdings" panose="05000000000000000000" pitchFamily="2" charset="2"/>
              <a:buChar char="§"/>
            </a:pPr>
            <a:endParaRPr lang="en-US" sz="2400" dirty="0">
              <a:latin typeface="Bookman Old Style" panose="02050604050505020204" pitchFamily="18" charset="0"/>
            </a:endParaRPr>
          </a:p>
          <a:p>
            <a:pPr>
              <a:buFont typeface="Wingdings" panose="05000000000000000000" pitchFamily="2" charset="2"/>
              <a:buChar char="§"/>
            </a:pPr>
            <a:r>
              <a:rPr lang="en-US" sz="2400" dirty="0">
                <a:latin typeface="Bookman Old Style" panose="02050604050505020204" pitchFamily="18" charset="0"/>
              </a:rPr>
              <a:t>The number of licenses you order should correspond to the number of students who will access the </a:t>
            </a:r>
            <a:r>
              <a:rPr lang="en-US" sz="2400" i="1" dirty="0">
                <a:latin typeface="Bookman Old Style" panose="02050604050505020204" pitchFamily="18" charset="0"/>
              </a:rPr>
              <a:t>Times </a:t>
            </a:r>
            <a:r>
              <a:rPr lang="en-US" sz="2400" dirty="0">
                <a:latin typeface="Bookman Old Style" panose="02050604050505020204" pitchFamily="18" charset="0"/>
              </a:rPr>
              <a:t>at the same time. Usually that is a </a:t>
            </a:r>
            <a:r>
              <a:rPr lang="en-US" sz="2400" b="1" dirty="0">
                <a:latin typeface="Bookman Old Style" panose="02050604050505020204" pitchFamily="18" charset="0"/>
              </a:rPr>
              <a:t>class set</a:t>
            </a:r>
            <a:r>
              <a:rPr lang="en-US" sz="2400" dirty="0">
                <a:latin typeface="Bookman Old Style" panose="02050604050505020204" pitchFamily="18" charset="0"/>
              </a:rPr>
              <a:t>. </a:t>
            </a:r>
          </a:p>
          <a:p>
            <a:pPr>
              <a:buFont typeface="Wingdings" panose="05000000000000000000" pitchFamily="2" charset="2"/>
              <a:buChar char="§"/>
            </a:pPr>
            <a:endParaRPr lang="en-US" sz="2400" dirty="0">
              <a:latin typeface="Bookman Old Style" panose="02050604050505020204" pitchFamily="18" charset="0"/>
            </a:endParaRPr>
          </a:p>
          <a:p>
            <a:pPr marL="0" indent="0">
              <a:buNone/>
            </a:pPr>
            <a:r>
              <a:rPr lang="en-US" sz="1600" i="1" dirty="0">
                <a:latin typeface="Bookman Old Style" panose="02050604050505020204" pitchFamily="18" charset="0"/>
              </a:rPr>
              <a:t>* By placing an order on our website, you agree to also verify the order for our auditing purposes.</a:t>
            </a:r>
          </a:p>
          <a:p>
            <a:pPr marL="0" indent="0">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3145787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1"/>
            <a:ext cx="7125113" cy="838200"/>
          </a:xfrm>
        </p:spPr>
        <p:txBody>
          <a:bodyPr/>
          <a:lstStyle/>
          <a:p>
            <a:r>
              <a:rPr lang="en-US" sz="4400" dirty="0">
                <a:solidFill>
                  <a:schemeClr val="bg1">
                    <a:lumMod val="20000"/>
                    <a:lumOff val="80000"/>
                  </a:schemeClr>
                </a:solidFill>
                <a:latin typeface="Bookman Old Style" panose="02050604050505020204" pitchFamily="18" charset="0"/>
              </a:rPr>
              <a:t>Step </a:t>
            </a:r>
            <a:r>
              <a:rPr lang="en-US" sz="4400" b="1" dirty="0">
                <a:solidFill>
                  <a:schemeClr val="bg1">
                    <a:lumMod val="20000"/>
                    <a:lumOff val="80000"/>
                  </a:schemeClr>
                </a:solidFill>
                <a:latin typeface="Bookman Old Style" panose="02050604050505020204" pitchFamily="18" charset="0"/>
              </a:rPr>
              <a:t>2</a:t>
            </a:r>
          </a:p>
        </p:txBody>
      </p:sp>
      <p:sp>
        <p:nvSpPr>
          <p:cNvPr id="3" name="Content Placeholder 2"/>
          <p:cNvSpPr>
            <a:spLocks noGrp="1"/>
          </p:cNvSpPr>
          <p:nvPr>
            <p:ph idx="1"/>
          </p:nvPr>
        </p:nvSpPr>
        <p:spPr>
          <a:xfrm>
            <a:off x="990600" y="1600200"/>
            <a:ext cx="7125112" cy="4203837"/>
          </a:xfrm>
        </p:spPr>
        <p:txBody>
          <a:bodyPr>
            <a:noAutofit/>
          </a:bodyPr>
          <a:lstStyle/>
          <a:p>
            <a:pPr>
              <a:buFont typeface="Wingdings" panose="05000000000000000000" pitchFamily="2" charset="2"/>
              <a:buChar char="§"/>
            </a:pPr>
            <a:r>
              <a:rPr lang="en-US" sz="2400" dirty="0">
                <a:latin typeface="Bookman Old Style" panose="02050604050505020204" pitchFamily="18" charset="0"/>
              </a:rPr>
              <a:t>Double check your information. It is important to make sure the </a:t>
            </a:r>
            <a:r>
              <a:rPr lang="en-US" sz="2400" b="1" dirty="0">
                <a:latin typeface="Bookman Old Style" panose="02050604050505020204" pitchFamily="18" charset="0"/>
              </a:rPr>
              <a:t>email address you enter on the form is accurate</a:t>
            </a:r>
            <a:r>
              <a:rPr lang="en-US" sz="2400" dirty="0">
                <a:latin typeface="Bookman Old Style" panose="02050604050505020204" pitchFamily="18" charset="0"/>
              </a:rPr>
              <a:t> as that is where we will send your class user name and password. </a:t>
            </a:r>
          </a:p>
          <a:p>
            <a:pPr>
              <a:buFont typeface="Wingdings" panose="05000000000000000000" pitchFamily="2" charset="2"/>
              <a:buChar char="§"/>
            </a:pPr>
            <a:endParaRPr lang="en-US" sz="2400" dirty="0">
              <a:latin typeface="Bookman Old Style" panose="02050604050505020204" pitchFamily="18" charset="0"/>
            </a:endParaRPr>
          </a:p>
          <a:p>
            <a:pPr>
              <a:buFont typeface="Wingdings" panose="05000000000000000000" pitchFamily="2" charset="2"/>
              <a:buChar char="§"/>
            </a:pPr>
            <a:r>
              <a:rPr lang="en-US" sz="2400" dirty="0">
                <a:latin typeface="Bookman Old Style" panose="02050604050505020204" pitchFamily="18" charset="0"/>
              </a:rPr>
              <a:t>All students in your classes will use </a:t>
            </a:r>
            <a:r>
              <a:rPr lang="en-US" sz="2400" b="1" dirty="0">
                <a:latin typeface="Bookman Old Style" panose="02050604050505020204" pitchFamily="18" charset="0"/>
              </a:rPr>
              <a:t>the same user name and password</a:t>
            </a:r>
            <a:r>
              <a:rPr lang="en-US" sz="2400" dirty="0">
                <a:latin typeface="Bookman Old Style" panose="02050604050505020204" pitchFamily="18" charset="0"/>
              </a:rPr>
              <a:t>. You can share this information with the students’ parents as well.</a:t>
            </a:r>
          </a:p>
        </p:txBody>
      </p:sp>
    </p:spTree>
    <p:extLst>
      <p:ext uri="{BB962C8B-B14F-4D97-AF65-F5344CB8AC3E}">
        <p14:creationId xmlns:p14="http://schemas.microsoft.com/office/powerpoint/2010/main" val="2664258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1"/>
            <a:ext cx="7125113" cy="838200"/>
          </a:xfrm>
        </p:spPr>
        <p:txBody>
          <a:bodyPr/>
          <a:lstStyle/>
          <a:p>
            <a:r>
              <a:rPr lang="en-US" sz="4400" dirty="0">
                <a:solidFill>
                  <a:schemeClr val="bg1">
                    <a:lumMod val="20000"/>
                    <a:lumOff val="80000"/>
                  </a:schemeClr>
                </a:solidFill>
                <a:latin typeface="Bookman Old Style" panose="02050604050505020204" pitchFamily="18" charset="0"/>
              </a:rPr>
              <a:t>Check your email</a:t>
            </a:r>
            <a:endParaRPr lang="en-US" sz="4400" b="1" dirty="0">
              <a:solidFill>
                <a:schemeClr val="bg1">
                  <a:lumMod val="20000"/>
                  <a:lumOff val="80000"/>
                </a:schemeClr>
              </a:solidFill>
              <a:latin typeface="Bookman Old Style" panose="02050604050505020204" pitchFamily="18" charset="0"/>
            </a:endParaRPr>
          </a:p>
        </p:txBody>
      </p:sp>
      <p:sp>
        <p:nvSpPr>
          <p:cNvPr id="3" name="Content Placeholder 2"/>
          <p:cNvSpPr>
            <a:spLocks noGrp="1"/>
          </p:cNvSpPr>
          <p:nvPr>
            <p:ph idx="1"/>
          </p:nvPr>
        </p:nvSpPr>
        <p:spPr>
          <a:xfrm>
            <a:off x="990600" y="1600201"/>
            <a:ext cx="7125112" cy="3962400"/>
          </a:xfrm>
        </p:spPr>
        <p:txBody>
          <a:bodyPr>
            <a:noAutofit/>
          </a:bodyPr>
          <a:lstStyle/>
          <a:p>
            <a:pPr marL="0" indent="0">
              <a:buNone/>
            </a:pPr>
            <a:endParaRPr lang="en-US" sz="2400" dirty="0">
              <a:latin typeface="Bookman Old Style" panose="02050604050505020204" pitchFamily="18" charset="0"/>
            </a:endParaRPr>
          </a:p>
          <a:p>
            <a:pPr marL="0" indent="0">
              <a:buNone/>
            </a:pPr>
            <a:r>
              <a:rPr lang="en-US" sz="2400" dirty="0">
                <a:latin typeface="Bookman Old Style" panose="02050604050505020204" pitchFamily="18" charset="0"/>
              </a:rPr>
              <a:t>Your user name and password will be emailed to you from </a:t>
            </a:r>
            <a:r>
              <a:rPr lang="en-US" sz="2400" dirty="0" err="1">
                <a:latin typeface="Bookman Old Style" panose="02050604050505020204" pitchFamily="18" charset="0"/>
              </a:rPr>
              <a:t>Tecnavia</a:t>
            </a:r>
            <a:r>
              <a:rPr lang="en-US" sz="2400" dirty="0">
                <a:latin typeface="Bookman Old Style" panose="02050604050505020204" pitchFamily="18" charset="0"/>
              </a:rPr>
              <a:t>, our e-Edition vendor. </a:t>
            </a:r>
            <a:r>
              <a:rPr lang="en-US" sz="2400" b="1" dirty="0">
                <a:latin typeface="Bookman Old Style" panose="02050604050505020204" pitchFamily="18" charset="0"/>
              </a:rPr>
              <a:t>Please check your email and junk folder for that information</a:t>
            </a:r>
            <a:r>
              <a:rPr lang="en-US" sz="2400" dirty="0">
                <a:latin typeface="Bookman Old Style" panose="02050604050505020204" pitchFamily="18" charset="0"/>
              </a:rPr>
              <a:t>. If you do not receive it within a couple of weeks of school starting, please email ordernie@tampabay.com.</a:t>
            </a:r>
          </a:p>
        </p:txBody>
      </p:sp>
    </p:spTree>
    <p:extLst>
      <p:ext uri="{BB962C8B-B14F-4D97-AF65-F5344CB8AC3E}">
        <p14:creationId xmlns:p14="http://schemas.microsoft.com/office/powerpoint/2010/main" val="2905788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1"/>
            <a:ext cx="7125113" cy="838200"/>
          </a:xfrm>
        </p:spPr>
        <p:txBody>
          <a:bodyPr/>
          <a:lstStyle/>
          <a:p>
            <a:r>
              <a:rPr lang="en-US" sz="4400" dirty="0">
                <a:solidFill>
                  <a:schemeClr val="bg1">
                    <a:lumMod val="20000"/>
                    <a:lumOff val="80000"/>
                  </a:schemeClr>
                </a:solidFill>
                <a:latin typeface="Bookman Old Style" panose="02050604050505020204" pitchFamily="18" charset="0"/>
              </a:rPr>
              <a:t>Convenient</a:t>
            </a:r>
            <a:endParaRPr lang="en-US" sz="4400" b="1" dirty="0">
              <a:solidFill>
                <a:schemeClr val="bg1">
                  <a:lumMod val="20000"/>
                  <a:lumOff val="80000"/>
                </a:schemeClr>
              </a:solidFill>
              <a:latin typeface="Bookman Old Style" panose="02050604050505020204" pitchFamily="18" charset="0"/>
            </a:endParaRPr>
          </a:p>
        </p:txBody>
      </p:sp>
      <p:sp>
        <p:nvSpPr>
          <p:cNvPr id="3" name="Content Placeholder 2"/>
          <p:cNvSpPr>
            <a:spLocks noGrp="1"/>
          </p:cNvSpPr>
          <p:nvPr>
            <p:ph idx="1"/>
          </p:nvPr>
        </p:nvSpPr>
        <p:spPr>
          <a:xfrm>
            <a:off x="990600" y="1447800"/>
            <a:ext cx="7125112" cy="4356237"/>
          </a:xfrm>
        </p:spPr>
        <p:txBody>
          <a:bodyPr>
            <a:noAutofit/>
          </a:bodyPr>
          <a:lstStyle/>
          <a:p>
            <a:pPr>
              <a:buFont typeface="Wingdings" panose="05000000000000000000" pitchFamily="2" charset="2"/>
              <a:buChar char="§"/>
            </a:pPr>
            <a:r>
              <a:rPr lang="en-US" sz="2400" dirty="0">
                <a:latin typeface="Bookman Old Style" panose="02050604050505020204" pitchFamily="18" charset="0"/>
              </a:rPr>
              <a:t>The digital edition can be accessed on </a:t>
            </a:r>
            <a:r>
              <a:rPr lang="en-US" sz="2400" b="1" dirty="0">
                <a:latin typeface="Bookman Old Style" panose="02050604050505020204" pitchFamily="18" charset="0"/>
              </a:rPr>
              <a:t>any computer or electronic device with Internet access</a:t>
            </a:r>
            <a:r>
              <a:rPr lang="en-US" sz="2400" dirty="0">
                <a:latin typeface="Bookman Old Style" panose="02050604050505020204" pitchFamily="18" charset="0"/>
              </a:rPr>
              <a:t>. You and your students can download the android and iTunes apps for more convenience.</a:t>
            </a:r>
          </a:p>
          <a:p>
            <a:pPr>
              <a:buFont typeface="Wingdings" panose="05000000000000000000" pitchFamily="2" charset="2"/>
              <a:buChar char="§"/>
            </a:pPr>
            <a:endParaRPr lang="en-US" sz="2400" dirty="0">
              <a:latin typeface="Bookman Old Style" panose="02050604050505020204" pitchFamily="18" charset="0"/>
            </a:endParaRPr>
          </a:p>
          <a:p>
            <a:pPr>
              <a:buFont typeface="Wingdings" panose="05000000000000000000" pitchFamily="2" charset="2"/>
              <a:buChar char="§"/>
            </a:pPr>
            <a:r>
              <a:rPr lang="en-US" sz="2400" dirty="0">
                <a:latin typeface="Bookman Old Style" panose="02050604050505020204" pitchFamily="18" charset="0"/>
              </a:rPr>
              <a:t>If you are using the digital edition for a class lesson, </a:t>
            </a:r>
            <a:r>
              <a:rPr lang="en-US" sz="2400" b="1" dirty="0">
                <a:latin typeface="Bookman Old Style" panose="02050604050505020204" pitchFamily="18" charset="0"/>
              </a:rPr>
              <a:t>one computer, license and projector is all you need</a:t>
            </a:r>
            <a:r>
              <a:rPr lang="en-US" sz="2400" dirty="0">
                <a:latin typeface="Bookman Old Style" panose="02050604050505020204" pitchFamily="18" charset="0"/>
              </a:rPr>
              <a:t>. Online writing prompts are available on our tampabay.com/</a:t>
            </a:r>
            <a:r>
              <a:rPr lang="en-US" sz="2400" dirty="0" err="1">
                <a:latin typeface="Bookman Old Style" panose="02050604050505020204" pitchFamily="18" charset="0"/>
              </a:rPr>
              <a:t>nie</a:t>
            </a:r>
            <a:r>
              <a:rPr lang="en-US" sz="2400" dirty="0">
                <a:latin typeface="Bookman Old Style" panose="02050604050505020204" pitchFamily="18" charset="0"/>
              </a:rPr>
              <a:t> website as well.</a:t>
            </a:r>
          </a:p>
        </p:txBody>
      </p:sp>
    </p:spTree>
    <p:extLst>
      <p:ext uri="{BB962C8B-B14F-4D97-AF65-F5344CB8AC3E}">
        <p14:creationId xmlns:p14="http://schemas.microsoft.com/office/powerpoint/2010/main" val="125276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066801"/>
          </a:xfrm>
        </p:spPr>
        <p:txBody>
          <a:bodyPr>
            <a:normAutofit fontScale="90000"/>
          </a:bodyPr>
          <a:lstStyle/>
          <a:p>
            <a:pPr algn="ctr"/>
            <a:r>
              <a:rPr lang="en-US" sz="4000" b="1" dirty="0">
                <a:solidFill>
                  <a:schemeClr val="bg1">
                    <a:lumMod val="20000"/>
                    <a:lumOff val="80000"/>
                  </a:schemeClr>
                </a:solidFill>
                <a:latin typeface="Bookman Old Style" panose="02050604050505020204" pitchFamily="18" charset="0"/>
              </a:rPr>
              <a:t>Digital Edition: Special Features</a:t>
            </a:r>
          </a:p>
        </p:txBody>
      </p:sp>
      <p:sp>
        <p:nvSpPr>
          <p:cNvPr id="3" name="Content Placeholder 2"/>
          <p:cNvSpPr>
            <a:spLocks noGrp="1"/>
          </p:cNvSpPr>
          <p:nvPr>
            <p:ph idx="1"/>
          </p:nvPr>
        </p:nvSpPr>
        <p:spPr>
          <a:xfrm>
            <a:off x="533400" y="1371600"/>
            <a:ext cx="8229600" cy="4572000"/>
          </a:xfrm>
        </p:spPr>
        <p:txBody>
          <a:bodyPr>
            <a:noAutofit/>
          </a:bodyPr>
          <a:lstStyle/>
          <a:p>
            <a:pPr marL="0" indent="0">
              <a:buNone/>
            </a:pPr>
            <a:endParaRPr lang="en-US" sz="2400" dirty="0">
              <a:latin typeface="Bookman Old Style" panose="02050604050505020204" pitchFamily="18" charset="0"/>
            </a:endParaRPr>
          </a:p>
          <a:p>
            <a:pPr marL="0" indent="0">
              <a:buNone/>
            </a:pPr>
            <a:endParaRPr lang="en-US" sz="2400" dirty="0">
              <a:latin typeface="Bookman Old Style" panose="02050604050505020204" pitchFamily="18" charset="0"/>
            </a:endParaRPr>
          </a:p>
          <a:p>
            <a:pPr marL="0" indent="0">
              <a:buNone/>
            </a:pPr>
            <a:r>
              <a:rPr lang="en-US" sz="2400" dirty="0">
                <a:latin typeface="Bookman Old Style" panose="02050604050505020204" pitchFamily="18" charset="0"/>
              </a:rPr>
              <a:t>The digital edition can be accessed on any computer or electronic device with Internet access. However, </a:t>
            </a:r>
            <a:r>
              <a:rPr lang="en-US" sz="2400" b="1" dirty="0">
                <a:latin typeface="Bookman Old Style" panose="02050604050505020204" pitchFamily="18" charset="0"/>
              </a:rPr>
              <a:t>not all special features are available on the apps</a:t>
            </a:r>
            <a:r>
              <a:rPr lang="en-US" sz="2400" dirty="0">
                <a:latin typeface="Bookman Old Style" panose="02050604050505020204" pitchFamily="18" charset="0"/>
              </a:rPr>
              <a:t>. If you would like to use the translation, audio, print and archive features, you will need to log in using a computer.</a:t>
            </a:r>
          </a:p>
          <a:p>
            <a:pPr marL="0" indent="0">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377338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382000" cy="914400"/>
          </a:xfrm>
        </p:spPr>
        <p:txBody>
          <a:bodyPr/>
          <a:lstStyle/>
          <a:p>
            <a:r>
              <a:rPr lang="en-US" sz="4000" b="1" dirty="0">
                <a:solidFill>
                  <a:schemeClr val="bg1">
                    <a:lumMod val="20000"/>
                    <a:lumOff val="80000"/>
                  </a:schemeClr>
                </a:solidFill>
                <a:latin typeface="Bookman Old Style" panose="02050604050505020204" pitchFamily="18" charset="0"/>
              </a:rPr>
              <a:t>Accessing the Digital Edition</a:t>
            </a:r>
          </a:p>
        </p:txBody>
      </p:sp>
      <p:sp>
        <p:nvSpPr>
          <p:cNvPr id="3" name="Content Placeholder 2"/>
          <p:cNvSpPr>
            <a:spLocks noGrp="1"/>
          </p:cNvSpPr>
          <p:nvPr>
            <p:ph idx="1"/>
          </p:nvPr>
        </p:nvSpPr>
        <p:spPr>
          <a:xfrm>
            <a:off x="533400" y="1371600"/>
            <a:ext cx="8229600" cy="4800600"/>
          </a:xfrm>
        </p:spPr>
        <p:txBody>
          <a:bodyPr>
            <a:noAutofit/>
          </a:bodyPr>
          <a:lstStyle/>
          <a:p>
            <a:pPr marL="457200" lvl="1" indent="0">
              <a:buNone/>
            </a:pPr>
            <a:endParaRPr lang="en-US" sz="2200" dirty="0">
              <a:latin typeface="Bookman Old Style" panose="02050604050505020204" pitchFamily="18" charset="0"/>
            </a:endParaRPr>
          </a:p>
          <a:p>
            <a:pPr marL="457200" lvl="1" indent="0">
              <a:buNone/>
            </a:pPr>
            <a:r>
              <a:rPr lang="en-US" sz="2400" b="1" dirty="0">
                <a:latin typeface="Bookman Old Style" panose="02050604050505020204" pitchFamily="18" charset="0"/>
              </a:rPr>
              <a:t>Teachers, students, and parents should use the same user name and password:</a:t>
            </a:r>
          </a:p>
          <a:p>
            <a:pPr lvl="2">
              <a:buFont typeface="Wingdings" panose="05000000000000000000" pitchFamily="2" charset="2"/>
              <a:buChar char="Ø"/>
            </a:pPr>
            <a:r>
              <a:rPr lang="en-US" sz="2400" dirty="0">
                <a:latin typeface="Bookman Old Style" panose="02050604050505020204" pitchFamily="18" charset="0"/>
              </a:rPr>
              <a:t> Go to tampbay.com/</a:t>
            </a:r>
            <a:r>
              <a:rPr lang="en-US" sz="2400" dirty="0" err="1">
                <a:latin typeface="Bookman Old Style" panose="02050604050505020204" pitchFamily="18" charset="0"/>
              </a:rPr>
              <a:t>nie</a:t>
            </a:r>
            <a:endParaRPr lang="en-US" sz="2400" dirty="0">
              <a:latin typeface="Bookman Old Style" panose="02050604050505020204" pitchFamily="18" charset="0"/>
            </a:endParaRPr>
          </a:p>
          <a:p>
            <a:pPr lvl="2">
              <a:buFont typeface="Wingdings" panose="05000000000000000000" pitchFamily="2" charset="2"/>
              <a:buChar char="Ø"/>
            </a:pPr>
            <a:r>
              <a:rPr lang="en-US" sz="2400" dirty="0">
                <a:latin typeface="Bookman Old Style" panose="02050604050505020204" pitchFamily="18" charset="0"/>
              </a:rPr>
              <a:t> Click log in here</a:t>
            </a:r>
          </a:p>
          <a:p>
            <a:pPr lvl="2">
              <a:buFont typeface="Wingdings" panose="05000000000000000000" pitchFamily="2" charset="2"/>
              <a:buChar char="Ø"/>
            </a:pPr>
            <a:r>
              <a:rPr lang="en-US" sz="2400" dirty="0">
                <a:latin typeface="Bookman Old Style" panose="02050604050505020204" pitchFamily="18" charset="0"/>
              </a:rPr>
              <a:t> Enter user name</a:t>
            </a:r>
          </a:p>
          <a:p>
            <a:pPr lvl="2">
              <a:buFont typeface="Wingdings" panose="05000000000000000000" pitchFamily="2" charset="2"/>
              <a:buChar char="Ø"/>
            </a:pPr>
            <a:r>
              <a:rPr lang="en-US" sz="2400" dirty="0">
                <a:latin typeface="Bookman Old Style" panose="02050604050505020204" pitchFamily="18" charset="0"/>
              </a:rPr>
              <a:t> Enter password</a:t>
            </a:r>
          </a:p>
          <a:p>
            <a:pPr lvl="2">
              <a:buFont typeface="Wingdings" panose="05000000000000000000" pitchFamily="2" charset="2"/>
              <a:buChar char="Ø"/>
            </a:pPr>
            <a:r>
              <a:rPr lang="en-US" sz="2400" dirty="0">
                <a:latin typeface="Bookman Old Style" panose="02050604050505020204" pitchFamily="18" charset="0"/>
              </a:rPr>
              <a:t> Select preferred edition</a:t>
            </a:r>
          </a:p>
          <a:p>
            <a:pPr lvl="2">
              <a:buFont typeface="Wingdings" panose="05000000000000000000" pitchFamily="2" charset="2"/>
              <a:buChar char="Ø"/>
            </a:pPr>
            <a:r>
              <a:rPr lang="en-US" sz="2400" dirty="0">
                <a:latin typeface="Bookman Old Style" panose="02050604050505020204" pitchFamily="18" charset="0"/>
              </a:rPr>
              <a:t> Click remember me box</a:t>
            </a:r>
          </a:p>
          <a:p>
            <a:pPr lvl="2">
              <a:buFont typeface="Wingdings" panose="05000000000000000000" pitchFamily="2" charset="2"/>
              <a:buChar char="Ø"/>
            </a:pPr>
            <a:r>
              <a:rPr lang="en-US" sz="2400" dirty="0">
                <a:latin typeface="Bookman Old Style" panose="02050604050505020204" pitchFamily="18" charset="0"/>
              </a:rPr>
              <a:t> Click Log in</a:t>
            </a:r>
          </a:p>
          <a:p>
            <a:pPr marL="0" indent="0">
              <a:buNone/>
            </a:pP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1357780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382000" cy="1066801"/>
          </a:xfrm>
        </p:spPr>
        <p:txBody>
          <a:bodyPr/>
          <a:lstStyle/>
          <a:p>
            <a:pPr algn="ctr"/>
            <a:r>
              <a:rPr lang="en-US" sz="4000" b="1" dirty="0">
                <a:solidFill>
                  <a:schemeClr val="bg1">
                    <a:lumMod val="20000"/>
                    <a:lumOff val="80000"/>
                  </a:schemeClr>
                </a:solidFill>
                <a:latin typeface="Bookman Old Style" panose="02050604050505020204" pitchFamily="18" charset="0"/>
              </a:rPr>
              <a:t>Opening the paper</a:t>
            </a:r>
          </a:p>
        </p:txBody>
      </p:sp>
      <p:sp>
        <p:nvSpPr>
          <p:cNvPr id="3" name="Content Placeholder 2"/>
          <p:cNvSpPr>
            <a:spLocks noGrp="1"/>
          </p:cNvSpPr>
          <p:nvPr>
            <p:ph idx="1"/>
          </p:nvPr>
        </p:nvSpPr>
        <p:spPr>
          <a:xfrm>
            <a:off x="533400" y="1371600"/>
            <a:ext cx="8229600" cy="4572000"/>
          </a:xfrm>
        </p:spPr>
        <p:txBody>
          <a:bodyPr>
            <a:noAutofit/>
          </a:bodyPr>
          <a:lstStyle/>
          <a:p>
            <a:pPr lvl="1">
              <a:buFont typeface="Wingdings" panose="05000000000000000000" pitchFamily="2" charset="2"/>
              <a:buChar char="Ø"/>
            </a:pPr>
            <a:endParaRPr lang="en-US" dirty="0">
              <a:latin typeface="Bookman Old Style" panose="02050604050505020204" pitchFamily="18" charset="0"/>
            </a:endParaRPr>
          </a:p>
          <a:p>
            <a:pPr lvl="1">
              <a:buFont typeface="Wingdings" panose="05000000000000000000" pitchFamily="2" charset="2"/>
              <a:buChar char="Ø"/>
            </a:pPr>
            <a:r>
              <a:rPr lang="en-US" dirty="0">
                <a:latin typeface="Bookman Old Style" panose="02050604050505020204" pitchFamily="18" charset="0"/>
              </a:rPr>
              <a:t>When you click the edition you want to view, your page will be split into two columns. </a:t>
            </a:r>
          </a:p>
          <a:p>
            <a:pPr lvl="2">
              <a:buFont typeface="Wingdings" panose="05000000000000000000" pitchFamily="2" charset="2"/>
              <a:buChar char="§"/>
            </a:pPr>
            <a:r>
              <a:rPr lang="en-US" sz="2400" dirty="0">
                <a:latin typeface="Bookman Old Style" panose="02050604050505020204" pitchFamily="18" charset="0"/>
              </a:rPr>
              <a:t>The </a:t>
            </a:r>
            <a:r>
              <a:rPr lang="en-US" sz="2400" b="1" dirty="0">
                <a:latin typeface="Bookman Old Style" panose="02050604050505020204" pitchFamily="18" charset="0"/>
              </a:rPr>
              <a:t>left side </a:t>
            </a:r>
            <a:r>
              <a:rPr lang="en-US" sz="2400" dirty="0">
                <a:latin typeface="Bookman Old Style" panose="02050604050505020204" pitchFamily="18" charset="0"/>
              </a:rPr>
              <a:t>will show the newspaper, and the </a:t>
            </a:r>
            <a:r>
              <a:rPr lang="en-US" sz="2400" b="1" dirty="0">
                <a:latin typeface="Bookman Old Style" panose="02050604050505020204" pitchFamily="18" charset="0"/>
              </a:rPr>
              <a:t>right side </a:t>
            </a:r>
            <a:r>
              <a:rPr lang="en-US" sz="2400" dirty="0">
                <a:latin typeface="Bookman Old Style" panose="02050604050505020204" pitchFamily="18" charset="0"/>
              </a:rPr>
              <a:t>will show the newspaper sections and tool bar (menu). </a:t>
            </a:r>
          </a:p>
          <a:p>
            <a:pPr lvl="2">
              <a:buFont typeface="Wingdings" panose="05000000000000000000" pitchFamily="2" charset="2"/>
              <a:buChar char="§"/>
            </a:pPr>
            <a:r>
              <a:rPr lang="en-US" sz="2400" dirty="0">
                <a:latin typeface="Bookman Old Style" panose="02050604050505020204" pitchFamily="18" charset="0"/>
              </a:rPr>
              <a:t>When you click on a newspaper article on the left, the </a:t>
            </a:r>
            <a:r>
              <a:rPr lang="en-US" sz="2400" b="1" dirty="0">
                <a:latin typeface="Bookman Old Style" panose="02050604050505020204" pitchFamily="18" charset="0"/>
              </a:rPr>
              <a:t>newspaper article </a:t>
            </a:r>
            <a:r>
              <a:rPr lang="en-US" sz="2400" dirty="0">
                <a:latin typeface="Bookman Old Style" panose="02050604050505020204" pitchFamily="18" charset="0"/>
              </a:rPr>
              <a:t>will appear on the right side.</a:t>
            </a:r>
          </a:p>
          <a:p>
            <a:pPr lvl="1">
              <a:buFont typeface="Wingdings" panose="05000000000000000000" pitchFamily="2" charset="2"/>
              <a:buChar char="Ø"/>
            </a:pPr>
            <a:r>
              <a:rPr lang="en-US" dirty="0">
                <a:latin typeface="Bookman Old Style" panose="02050604050505020204" pitchFamily="18" charset="0"/>
              </a:rPr>
              <a:t>In order to advance the pages of the newspaper, click the </a:t>
            </a:r>
            <a:r>
              <a:rPr lang="en-US" b="1" dirty="0">
                <a:latin typeface="Bookman Old Style" panose="02050604050505020204" pitchFamily="18" charset="0"/>
              </a:rPr>
              <a:t>next page arrow</a:t>
            </a:r>
            <a:r>
              <a:rPr lang="en-US" dirty="0">
                <a:latin typeface="Bookman Old Style" panose="02050604050505020204" pitchFamily="18" charset="0"/>
              </a:rPr>
              <a:t>. </a:t>
            </a:r>
          </a:p>
        </p:txBody>
      </p:sp>
    </p:spTree>
    <p:extLst>
      <p:ext uri="{BB962C8B-B14F-4D97-AF65-F5344CB8AC3E}">
        <p14:creationId xmlns:p14="http://schemas.microsoft.com/office/powerpoint/2010/main" val="23248492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187</TotalTime>
  <Words>979</Words>
  <Application>Microsoft Office PowerPoint</Application>
  <PresentationFormat>On-screen Show (4:3)</PresentationFormat>
  <Paragraphs>77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Bookman Old Style</vt:lpstr>
      <vt:lpstr>Verdana</vt:lpstr>
      <vt:lpstr>Wingdings</vt:lpstr>
      <vt:lpstr>Wingdings 2</vt:lpstr>
      <vt:lpstr>Aspect</vt:lpstr>
      <vt:lpstr>Convenient. Informative.  Easy.</vt:lpstr>
      <vt:lpstr>Using the Digital Edition</vt:lpstr>
      <vt:lpstr>Step 1</vt:lpstr>
      <vt:lpstr>Step 2</vt:lpstr>
      <vt:lpstr>Check your email</vt:lpstr>
      <vt:lpstr>Convenient</vt:lpstr>
      <vt:lpstr>Digital Edition: Special Features</vt:lpstr>
      <vt:lpstr>Accessing the Digital Edition</vt:lpstr>
      <vt:lpstr>Opening the paper</vt:lpstr>
      <vt:lpstr>Reading in Browse Mode</vt:lpstr>
      <vt:lpstr>Reading in Index Mode</vt:lpstr>
      <vt:lpstr>Tools</vt:lpstr>
      <vt:lpstr>Final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Informative. Fast. Easy</dc:title>
  <dc:creator>Jodi Pushkin</dc:creator>
  <cp:lastModifiedBy>Jodi B. Pushkin</cp:lastModifiedBy>
  <cp:revision>23</cp:revision>
  <dcterms:created xsi:type="dcterms:W3CDTF">2018-06-11T17:01:38Z</dcterms:created>
  <dcterms:modified xsi:type="dcterms:W3CDTF">2018-07-02T15:43:33Z</dcterms:modified>
</cp:coreProperties>
</file>