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theme/themeOverride1.xml" ContentType="application/vnd.openxmlformats-officedocument.themeOverrid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2"/>
  </p:notesMasterIdLst>
  <p:handoutMasterIdLst>
    <p:handoutMasterId r:id="rId33"/>
  </p:handoutMasterIdLst>
  <p:sldIdLst>
    <p:sldId id="328" r:id="rId2"/>
    <p:sldId id="316" r:id="rId3"/>
    <p:sldId id="324" r:id="rId4"/>
    <p:sldId id="288" r:id="rId5"/>
    <p:sldId id="344" r:id="rId6"/>
    <p:sldId id="317" r:id="rId7"/>
    <p:sldId id="318" r:id="rId8"/>
    <p:sldId id="319" r:id="rId9"/>
    <p:sldId id="320" r:id="rId10"/>
    <p:sldId id="341" r:id="rId11"/>
    <p:sldId id="321" r:id="rId12"/>
    <p:sldId id="322" r:id="rId13"/>
    <p:sldId id="329" r:id="rId14"/>
    <p:sldId id="291" r:id="rId15"/>
    <p:sldId id="300" r:id="rId16"/>
    <p:sldId id="330" r:id="rId17"/>
    <p:sldId id="331" r:id="rId18"/>
    <p:sldId id="333" r:id="rId19"/>
    <p:sldId id="332" r:id="rId20"/>
    <p:sldId id="334" r:id="rId21"/>
    <p:sldId id="335" r:id="rId22"/>
    <p:sldId id="336" r:id="rId23"/>
    <p:sldId id="337" r:id="rId24"/>
    <p:sldId id="339" r:id="rId25"/>
    <p:sldId id="338" r:id="rId26"/>
    <p:sldId id="340" r:id="rId27"/>
    <p:sldId id="342" r:id="rId28"/>
    <p:sldId id="343" r:id="rId29"/>
    <p:sldId id="346" r:id="rId30"/>
    <p:sldId id="29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115639"/>
    <a:srgbClr val="124E33"/>
    <a:srgbClr val="22693E"/>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00" d="100"/>
          <a:sy n="100" d="100"/>
        </p:scale>
        <p:origin x="-2592" y="-1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4FB1D1-20D6-5941-BE62-E80DD0396460}" type="datetimeFigureOut">
              <a:rPr lang="en-US" smtClean="0"/>
              <a:pPr/>
              <a:t>7/2/13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5250A6-BCDF-1D49-A830-0238EA112BF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94965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649C5-CD83-494E-9DCD-E791F53038B5}" type="datetimeFigureOut">
              <a:rPr lang="en-US" smtClean="0"/>
              <a:pPr/>
              <a:t>7/2/13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D690C4-792E-C349-B12A-00E029A16F4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39436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39725-34F5-EB43-B812-F592211B1651}" type="slidenum">
              <a:rPr lang="en-US"/>
              <a:pPr/>
              <a:t>4</a:t>
            </a:fld>
            <a:endParaRPr lang="en-US"/>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39725-34F5-EB43-B812-F592211B1651}" type="slidenum">
              <a:rPr lang="en-US"/>
              <a:pPr/>
              <a:t>5</a:t>
            </a:fld>
            <a:endParaRPr lang="en-US"/>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7/2/13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7/2/13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7/2/13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4AC415-0CFF-994C-977D-B5A89CFE1190}" type="datetimeFigureOut">
              <a:rPr lang="en-US" smtClean="0"/>
              <a:pPr/>
              <a:t>7/2/13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4AC415-0CFF-994C-977D-B5A89CFE1190}" type="datetimeFigureOut">
              <a:rPr lang="en-US" smtClean="0"/>
              <a:pPr/>
              <a:t>7/2/13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4AC415-0CFF-994C-977D-B5A89CFE1190}" type="datetimeFigureOut">
              <a:rPr lang="en-US" smtClean="0"/>
              <a:pPr/>
              <a:t>7/2/13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4AC415-0CFF-994C-977D-B5A89CFE1190}" type="datetimeFigureOut">
              <a:rPr lang="en-US" smtClean="0"/>
              <a:pPr/>
              <a:t>7/2/13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4AC415-0CFF-994C-977D-B5A89CFE1190}" type="datetimeFigureOut">
              <a:rPr lang="en-US" smtClean="0"/>
              <a:pPr/>
              <a:t>7/2/13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AC415-0CFF-994C-977D-B5A89CFE1190}" type="datetimeFigureOut">
              <a:rPr lang="en-US" smtClean="0"/>
              <a:pPr/>
              <a:t>7/2/13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7/2/13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4AC415-0CFF-994C-977D-B5A89CFE1190}" type="datetimeFigureOut">
              <a:rPr lang="en-US" smtClean="0"/>
              <a:pPr/>
              <a:t>7/2/13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B00CD-7E20-8E47-9714-8F3A03D4932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F0947-DA5F-8A4E-BBA4-95A87BADF07A}" type="datetimeFigureOut">
              <a:rPr lang="en-US" smtClean="0"/>
              <a:pPr/>
              <a:t>7/2/13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06559-D0DD-0C42-A571-97112794FA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nieonline.com/tbtimes/downloads/supplements/2013_rays.pd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ampabay.com/ni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ampabay.com/ni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hyperlink" Target="http://www.loc.gov/teachers/classroommaterials/primarysourcesets/baseball/" TargetMode="External"/><Relationship Id="rId4" Type="http://schemas.openxmlformats.org/officeDocument/2006/relationships/image" Target="../media/image20.png"/><Relationship Id="rId5" Type="http://schemas.openxmlformats.org/officeDocument/2006/relationships/hyperlink" Target="http://www.nlbm.com/" TargetMode="External"/><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econedlink.org/lessons/index.php?lid=908&amp;type=educator" TargetMode="Externa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s.loc.gov/loc/2012/10/black-and-white-and-still-read-all-over/" TargetMode="Externa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mailto:dkozdras@usf.edu" TargetMode="External"/><Relationship Id="rId4" Type="http://schemas.openxmlformats.org/officeDocument/2006/relationships/hyperlink" Target="http://www.loc.gov/teachers/classroommaterials/primarysourcesets/baseball/" TargetMode="External"/><Relationship Id="rId5" Type="http://schemas.openxmlformats.org/officeDocument/2006/relationships/image" Target="../media/image31.gif"/><Relationship Id="rId1" Type="http://schemas.openxmlformats.org/officeDocument/2006/relationships/slideLayout" Target="../slideLayouts/slideLayout4.xml"/><Relationship Id="rId2" Type="http://schemas.openxmlformats.org/officeDocument/2006/relationships/hyperlink" Target="mailto:jpushkin@tampabay.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df"/><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59800" cy="919162"/>
          </a:xfrm>
        </p:spPr>
        <p:txBody>
          <a:bodyPr>
            <a:noAutofit/>
          </a:bodyPr>
          <a:lstStyle/>
          <a:p>
            <a:r>
              <a:rPr lang="en-US" sz="3200" dirty="0" smtClean="0"/>
              <a:t>Unlocking the Mystery of the Common Core:</a:t>
            </a:r>
            <a:br>
              <a:rPr lang="en-US" sz="3200" dirty="0" smtClean="0"/>
            </a:br>
            <a:r>
              <a:rPr lang="en-US" sz="3200" dirty="0" smtClean="0"/>
              <a:t>Reading and Writing with the Rays</a:t>
            </a:r>
            <a:endParaRPr lang="en-US" sz="3200" dirty="0"/>
          </a:p>
        </p:txBody>
      </p:sp>
      <p:sp>
        <p:nvSpPr>
          <p:cNvPr id="3" name="Content Placeholder 2"/>
          <p:cNvSpPr>
            <a:spLocks noGrp="1"/>
          </p:cNvSpPr>
          <p:nvPr>
            <p:ph idx="1"/>
          </p:nvPr>
        </p:nvSpPr>
        <p:spPr>
          <a:xfrm>
            <a:off x="457200" y="1600200"/>
            <a:ext cx="3771900" cy="4525963"/>
          </a:xfrm>
        </p:spPr>
        <p:txBody>
          <a:bodyPr>
            <a:normAutofit/>
          </a:bodyPr>
          <a:lstStyle/>
          <a:p>
            <a:pPr algn="ctr">
              <a:buNone/>
            </a:pPr>
            <a:r>
              <a:rPr lang="en-US" b="1" i="1" dirty="0" smtClean="0"/>
              <a:t>Welcome! </a:t>
            </a:r>
          </a:p>
          <a:p>
            <a:pPr>
              <a:buNone/>
            </a:pPr>
            <a:endParaRPr lang="en-US" dirty="0" smtClean="0"/>
          </a:p>
          <a:p>
            <a:pPr>
              <a:buNone/>
            </a:pPr>
            <a:r>
              <a:rPr lang="en-US" sz="2400" dirty="0" smtClean="0"/>
              <a:t>Jodi Pushkin: Newspaper in Education</a:t>
            </a:r>
          </a:p>
          <a:p>
            <a:pPr>
              <a:buNone/>
            </a:pPr>
            <a:r>
              <a:rPr lang="en-US" sz="2400" dirty="0" smtClean="0"/>
              <a:t>Deborah Kozdras: University of South Florida Stavros Center</a:t>
            </a:r>
          </a:p>
        </p:txBody>
      </p:sp>
      <p:pic>
        <p:nvPicPr>
          <p:cNvPr id="4" name="Picture 3" descr="2013 Rays tab 1.jpg"/>
          <p:cNvPicPr>
            <a:picLocks noChangeAspect="1"/>
          </p:cNvPicPr>
          <p:nvPr/>
        </p:nvPicPr>
        <p:blipFill>
          <a:blip r:embed="rId2"/>
          <a:stretch>
            <a:fillRect/>
          </a:stretch>
        </p:blipFill>
        <p:spPr>
          <a:xfrm>
            <a:off x="4703762" y="1457379"/>
            <a:ext cx="4160838" cy="4668784"/>
          </a:xfrm>
          <a:prstGeom prst="rect">
            <a:avLst/>
          </a:prstGeom>
        </p:spPr>
      </p:pic>
      <p:sp>
        <p:nvSpPr>
          <p:cNvPr id="5" name="TextBox 4"/>
          <p:cNvSpPr txBox="1"/>
          <p:nvPr/>
        </p:nvSpPr>
        <p:spPr>
          <a:xfrm>
            <a:off x="304800" y="6126163"/>
            <a:ext cx="8559800" cy="707886"/>
          </a:xfrm>
          <a:prstGeom prst="rect">
            <a:avLst/>
          </a:prstGeom>
          <a:noFill/>
        </p:spPr>
        <p:txBody>
          <a:bodyPr wrap="square" rtlCol="0">
            <a:spAutoFit/>
          </a:bodyPr>
          <a:lstStyle/>
          <a:p>
            <a:pPr>
              <a:buNone/>
            </a:pPr>
            <a:r>
              <a:rPr lang="en-US" sz="2200" u="sng" dirty="0" smtClean="0">
                <a:hlinkClick r:id="rId3"/>
              </a:rPr>
              <a:t>http://nieonline.com/tbtimes/downloads/supplements/2013_rays.pdf</a:t>
            </a:r>
            <a:endParaRPr lang="en-US" sz="2200"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6660"/>
            <a:ext cx="7861300" cy="67112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sz="3600">
                <a:latin typeface="Impact" pitchFamily="1" charset="0"/>
              </a:rPr>
              <a:t>Cool features</a:t>
            </a:r>
          </a:p>
        </p:txBody>
      </p:sp>
      <p:sp>
        <p:nvSpPr>
          <p:cNvPr id="70659" name="Rectangle 3"/>
          <p:cNvSpPr>
            <a:spLocks noGrp="1" noChangeArrowheads="1"/>
          </p:cNvSpPr>
          <p:nvPr>
            <p:ph type="body" idx="1"/>
          </p:nvPr>
        </p:nvSpPr>
        <p:spPr>
          <a:xfrm>
            <a:off x="1524000" y="2620962"/>
            <a:ext cx="6357938" cy="4008437"/>
          </a:xfrm>
        </p:spPr>
        <p:txBody>
          <a:bodyPr/>
          <a:lstStyle/>
          <a:p>
            <a:pPr lvl="1">
              <a:buFont typeface="Webdings" pitchFamily="1" charset="2"/>
              <a:buChar char="a"/>
            </a:pPr>
            <a:r>
              <a:rPr lang="en-US" sz="2400" b="1" dirty="0">
                <a:latin typeface="Franklin Gothic Medium" pitchFamily="1" charset="0"/>
              </a:rPr>
              <a:t>You can access all seven editions in all counties.</a:t>
            </a:r>
          </a:p>
          <a:p>
            <a:pPr lvl="1">
              <a:buFont typeface="Webdings" pitchFamily="1" charset="2"/>
              <a:buChar char="a"/>
            </a:pPr>
            <a:r>
              <a:rPr lang="en-US" sz="2400" b="1" dirty="0">
                <a:latin typeface="Franklin Gothic Medium" pitchFamily="1" charset="0"/>
              </a:rPr>
              <a:t>E-Mail Articles to your friends or family.</a:t>
            </a:r>
          </a:p>
          <a:p>
            <a:pPr lvl="1">
              <a:buFont typeface="Webdings" pitchFamily="1" charset="2"/>
              <a:buChar char="a"/>
            </a:pPr>
            <a:r>
              <a:rPr lang="en-US" sz="2400" b="1" dirty="0">
                <a:latin typeface="Franklin Gothic Medium" pitchFamily="1" charset="0"/>
              </a:rPr>
              <a:t>Save or print the articles you want to keep.</a:t>
            </a:r>
          </a:p>
          <a:p>
            <a:pPr lvl="1">
              <a:buFont typeface="Webdings" pitchFamily="1" charset="2"/>
              <a:buChar char="a"/>
            </a:pPr>
            <a:r>
              <a:rPr lang="en-US" sz="2400" b="1" dirty="0">
                <a:latin typeface="Franklin Gothic Medium" pitchFamily="1" charset="0"/>
              </a:rPr>
              <a:t>Search for past articles.</a:t>
            </a:r>
          </a:p>
          <a:p>
            <a:pPr lvl="1">
              <a:buFont typeface="Webdings" pitchFamily="1" charset="2"/>
              <a:buChar char="a"/>
            </a:pPr>
            <a:r>
              <a:rPr lang="en-US" sz="2400" b="1" dirty="0">
                <a:latin typeface="Franklin Gothic Medium" pitchFamily="1" charset="0"/>
              </a:rPr>
              <a:t>E-mail notification for research and projects. </a:t>
            </a:r>
          </a:p>
          <a:p>
            <a:pPr>
              <a:buFont typeface="Wingdings" pitchFamily="1" charset="2"/>
              <a:buChar char="q"/>
            </a:pPr>
            <a:endParaRPr lang="en-US" sz="2400" b="1" dirty="0">
              <a:latin typeface="Franklin Gothic Medium" pitchFamily="1" charset="0"/>
            </a:endParaRPr>
          </a:p>
        </p:txBody>
      </p:sp>
      <p:pic>
        <p:nvPicPr>
          <p:cNvPr id="4" name="Picture 3"/>
          <p:cNvPicPr>
            <a:picLocks noChangeAspect="1"/>
          </p:cNvPicPr>
          <p:nvPr/>
        </p:nvPicPr>
        <p:blipFill>
          <a:blip r:embed="rId2"/>
          <a:stretch>
            <a:fillRect/>
          </a:stretch>
        </p:blipFill>
        <p:spPr>
          <a:xfrm>
            <a:off x="0" y="214313"/>
            <a:ext cx="2406650" cy="24066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0658">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0659">
                                            <p:txEl>
                                              <p:pRg st="0" end="0"/>
                                            </p:txEl>
                                          </p:spTgt>
                                        </p:tgtEl>
                                        <p:attrNameLst>
                                          <p:attrName>style.visibility</p:attrName>
                                        </p:attrNameLst>
                                      </p:cBhvr>
                                      <p:to>
                                        <p:strVal val="visible"/>
                                      </p:to>
                                    </p:set>
                                    <p:anim calcmode="lin" valueType="num">
                                      <p:cBhvr additive="base">
                                        <p:cTn id="11"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0659">
                                            <p:txEl>
                                              <p:pRg st="1" end="1"/>
                                            </p:txEl>
                                          </p:spTgt>
                                        </p:tgtEl>
                                        <p:attrNameLst>
                                          <p:attrName>style.visibility</p:attrName>
                                        </p:attrNameLst>
                                      </p:cBhvr>
                                      <p:to>
                                        <p:strVal val="visible"/>
                                      </p:to>
                                    </p:set>
                                    <p:anim calcmode="lin" valueType="num">
                                      <p:cBhvr additive="base">
                                        <p:cTn id="17"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659">
                                            <p:txEl>
                                              <p:pRg st="2" end="2"/>
                                            </p:txEl>
                                          </p:spTgt>
                                        </p:tgtEl>
                                        <p:attrNameLst>
                                          <p:attrName>style.visibility</p:attrName>
                                        </p:attrNameLst>
                                      </p:cBhvr>
                                      <p:to>
                                        <p:strVal val="visible"/>
                                      </p:to>
                                    </p:set>
                                    <p:anim calcmode="lin" valueType="num">
                                      <p:cBhvr additive="base">
                                        <p:cTn id="23"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0659">
                                            <p:txEl>
                                              <p:pRg st="3" end="3"/>
                                            </p:txEl>
                                          </p:spTgt>
                                        </p:tgtEl>
                                        <p:attrNameLst>
                                          <p:attrName>style.visibility</p:attrName>
                                        </p:attrNameLst>
                                      </p:cBhvr>
                                      <p:to>
                                        <p:strVal val="visible"/>
                                      </p:to>
                                    </p:set>
                                    <p:anim calcmode="lin" valueType="num">
                                      <p:cBhvr additive="base">
                                        <p:cTn id="29"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0659">
                                            <p:txEl>
                                              <p:pRg st="4" end="4"/>
                                            </p:txEl>
                                          </p:spTgt>
                                        </p:tgtEl>
                                        <p:attrNameLst>
                                          <p:attrName>style.visibility</p:attrName>
                                        </p:attrNameLst>
                                      </p:cBhvr>
                                      <p:to>
                                        <p:strVal val="visible"/>
                                      </p:to>
                                    </p:set>
                                    <p:anim calcmode="lin" valueType="num">
                                      <p:cBhvr additive="base">
                                        <p:cTn id="35" dur="5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06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9" grpId="0" build="p" bldLvl="5" autoUpdateAnimBg="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3600" dirty="0">
                <a:latin typeface="Impact" pitchFamily="1" charset="0"/>
              </a:rPr>
              <a:t>Access to the electronic edition</a:t>
            </a:r>
          </a:p>
        </p:txBody>
      </p:sp>
      <p:sp>
        <p:nvSpPr>
          <p:cNvPr id="89091" name="Rectangle 3"/>
          <p:cNvSpPr>
            <a:spLocks noGrp="1" noChangeArrowheads="1"/>
          </p:cNvSpPr>
          <p:nvPr>
            <p:ph type="body" idx="1"/>
          </p:nvPr>
        </p:nvSpPr>
        <p:spPr/>
        <p:txBody>
          <a:bodyPr/>
          <a:lstStyle/>
          <a:p>
            <a:r>
              <a:rPr lang="en-US" dirty="0">
                <a:latin typeface="Franklin Gothic Medium" pitchFamily="1" charset="0"/>
              </a:rPr>
              <a:t>	The access for the electronic edition is given to each media specialist.</a:t>
            </a:r>
          </a:p>
          <a:p>
            <a:endParaRPr lang="en-US" dirty="0">
              <a:latin typeface="Franklin Gothic Medium" pitchFamily="1" charset="0"/>
            </a:endParaRPr>
          </a:p>
          <a:p>
            <a:r>
              <a:rPr lang="en-US" dirty="0">
                <a:latin typeface="Franklin Gothic Medium" pitchFamily="1" charset="0"/>
              </a:rPr>
              <a:t>Go to </a:t>
            </a:r>
            <a:r>
              <a:rPr lang="en-US" dirty="0">
                <a:latin typeface="Franklin Gothic Medium" pitchFamily="1" charset="0"/>
                <a:hlinkClick r:id="rId2"/>
              </a:rPr>
              <a:t>www.tampabay.com/nie</a:t>
            </a:r>
            <a:endParaRPr lang="en-US" dirty="0">
              <a:latin typeface="Franklin Gothic Medium" pitchFamily="1" charset="0"/>
            </a:endParaRPr>
          </a:p>
          <a:p>
            <a:r>
              <a:rPr lang="en-US" dirty="0">
                <a:latin typeface="Franklin Gothic Medium" pitchFamily="1" charset="0"/>
              </a:rPr>
              <a:t>Click on Log in here</a:t>
            </a:r>
          </a:p>
          <a:p>
            <a:r>
              <a:rPr lang="en-US" dirty="0">
                <a:latin typeface="Franklin Gothic Medium" pitchFamily="1" charset="0"/>
              </a:rPr>
              <a:t>Enter school user name</a:t>
            </a:r>
          </a:p>
          <a:p>
            <a:r>
              <a:rPr lang="en-US" dirty="0">
                <a:latin typeface="Franklin Gothic Medium" pitchFamily="1" charset="0"/>
              </a:rPr>
              <a:t>Enter password (news)</a:t>
            </a:r>
          </a:p>
          <a:p>
            <a:endParaRPr lang="en-US" dirty="0">
              <a:latin typeface="Franklin Gothic Medium" pitchFamily="1"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3600">
                <a:latin typeface="Impact" pitchFamily="1" charset="0"/>
              </a:rPr>
              <a:t>Access to the electronic edition</a:t>
            </a:r>
          </a:p>
        </p:txBody>
      </p:sp>
      <p:sp>
        <p:nvSpPr>
          <p:cNvPr id="89091" name="Rectangle 3"/>
          <p:cNvSpPr>
            <a:spLocks noGrp="1" noChangeArrowheads="1"/>
          </p:cNvSpPr>
          <p:nvPr>
            <p:ph type="body" idx="1"/>
          </p:nvPr>
        </p:nvSpPr>
        <p:spPr/>
        <p:txBody>
          <a:bodyPr>
            <a:normAutofit lnSpcReduction="10000"/>
          </a:bodyPr>
          <a:lstStyle/>
          <a:p>
            <a:r>
              <a:rPr lang="en-US" dirty="0" smtClean="0">
                <a:latin typeface="Franklin Gothic Medium" pitchFamily="1" charset="0"/>
              </a:rPr>
              <a:t>Teachers can order licenses on </a:t>
            </a:r>
            <a:r>
              <a:rPr lang="en-US" dirty="0" smtClean="0">
                <a:latin typeface="Franklin Gothic Medium" pitchFamily="1" charset="0"/>
                <a:hlinkClick r:id="rId2"/>
              </a:rPr>
              <a:t>www.tampabay.com/nie</a:t>
            </a:r>
            <a:endParaRPr lang="en-US" dirty="0" smtClean="0">
              <a:latin typeface="Franklin Gothic Medium" pitchFamily="1" charset="0"/>
            </a:endParaRPr>
          </a:p>
          <a:p>
            <a:pPr>
              <a:buNone/>
            </a:pPr>
            <a:endParaRPr lang="en-US" dirty="0" smtClean="0">
              <a:latin typeface="Franklin Gothic Medium" pitchFamily="1" charset="0"/>
            </a:endParaRPr>
          </a:p>
          <a:p>
            <a:pPr>
              <a:buNone/>
            </a:pPr>
            <a:r>
              <a:rPr lang="en-US" dirty="0" smtClean="0">
                <a:latin typeface="Franklin Gothic Medium" pitchFamily="1" charset="0"/>
              </a:rPr>
              <a:t>Check it out for yourself!</a:t>
            </a:r>
          </a:p>
          <a:p>
            <a:r>
              <a:rPr lang="en-US" dirty="0">
                <a:latin typeface="Franklin Gothic Medium" pitchFamily="1" charset="0"/>
              </a:rPr>
              <a:t>Go to </a:t>
            </a:r>
            <a:r>
              <a:rPr lang="en-US" dirty="0">
                <a:latin typeface="Franklin Gothic Medium" pitchFamily="1" charset="0"/>
                <a:hlinkClick r:id="rId2"/>
              </a:rPr>
              <a:t>www.tampabay.com/nie</a:t>
            </a:r>
            <a:endParaRPr lang="en-US" dirty="0">
              <a:latin typeface="Franklin Gothic Medium" pitchFamily="1" charset="0"/>
            </a:endParaRPr>
          </a:p>
          <a:p>
            <a:r>
              <a:rPr lang="en-US" dirty="0">
                <a:latin typeface="Franklin Gothic Medium" pitchFamily="1" charset="0"/>
              </a:rPr>
              <a:t>Click on Log in here</a:t>
            </a:r>
          </a:p>
          <a:p>
            <a:r>
              <a:rPr lang="en-US" dirty="0" smtClean="0">
                <a:latin typeface="Franklin Gothic Medium" pitchFamily="1" charset="0"/>
              </a:rPr>
              <a:t>Enter: nie36699</a:t>
            </a:r>
          </a:p>
          <a:p>
            <a:r>
              <a:rPr lang="en-US" dirty="0">
                <a:latin typeface="Franklin Gothic Medium" pitchFamily="1" charset="0"/>
              </a:rPr>
              <a:t>Enter </a:t>
            </a:r>
            <a:r>
              <a:rPr lang="en-US" dirty="0" smtClean="0">
                <a:latin typeface="Franklin Gothic Medium" pitchFamily="1" charset="0"/>
              </a:rPr>
              <a:t>password: news</a:t>
            </a:r>
          </a:p>
          <a:p>
            <a:endParaRPr lang="en-US" dirty="0">
              <a:latin typeface="Franklin Gothic Medium" pitchFamily="1"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CSI-R Model for Reading -&gt; Writing</a:t>
            </a:r>
            <a:endParaRPr lang="en-US" b="1" dirty="0"/>
          </a:p>
        </p:txBody>
      </p:sp>
      <p:sp>
        <p:nvSpPr>
          <p:cNvPr id="3" name="Content Placeholder 2"/>
          <p:cNvSpPr>
            <a:spLocks noGrp="1"/>
          </p:cNvSpPr>
          <p:nvPr>
            <p:ph sz="half" idx="1"/>
          </p:nvPr>
        </p:nvSpPr>
        <p:spPr>
          <a:xfrm>
            <a:off x="457200" y="1600200"/>
            <a:ext cx="7670800" cy="4525963"/>
          </a:xfrm>
        </p:spPr>
        <p:txBody>
          <a:bodyPr>
            <a:normAutofit/>
          </a:bodyPr>
          <a:lstStyle/>
          <a:p>
            <a:pPr>
              <a:spcAft>
                <a:spcPts val="600"/>
              </a:spcAft>
            </a:pPr>
            <a:r>
              <a:rPr lang="en-US" b="1" dirty="0" smtClean="0"/>
              <a:t>Content: </a:t>
            </a:r>
            <a:r>
              <a:rPr lang="en-US" dirty="0" smtClean="0"/>
              <a:t>What content do you want to teach?</a:t>
            </a:r>
          </a:p>
          <a:p>
            <a:pPr>
              <a:spcAft>
                <a:spcPts val="600"/>
              </a:spcAft>
            </a:pPr>
            <a:r>
              <a:rPr lang="en-US" b="1" dirty="0" smtClean="0"/>
              <a:t>Standards/Skills/Strategies: </a:t>
            </a:r>
            <a:r>
              <a:rPr lang="en-US" dirty="0" smtClean="0"/>
              <a:t>What literacy standards, skills, or strategies will you use help students learn the content.</a:t>
            </a:r>
            <a:endParaRPr lang="en-US" b="1" i="1" dirty="0" smtClean="0"/>
          </a:p>
          <a:p>
            <a:pPr>
              <a:spcAft>
                <a:spcPts val="600"/>
              </a:spcAft>
            </a:pPr>
            <a:r>
              <a:rPr lang="en-US" b="1" dirty="0" smtClean="0"/>
              <a:t>Investigate: </a:t>
            </a:r>
            <a:r>
              <a:rPr lang="en-US" dirty="0" smtClean="0"/>
              <a:t>Immerse the students within a lesson where they </a:t>
            </a:r>
            <a:r>
              <a:rPr lang="en-US" i="1" dirty="0" smtClean="0"/>
              <a:t>investigate</a:t>
            </a:r>
            <a:r>
              <a:rPr lang="en-US" dirty="0" smtClean="0"/>
              <a:t> to find evidence to answer the question.</a:t>
            </a:r>
          </a:p>
          <a:p>
            <a:pPr>
              <a:spcAft>
                <a:spcPts val="600"/>
              </a:spcAft>
            </a:pPr>
            <a:r>
              <a:rPr lang="en-US" b="1" dirty="0" smtClean="0">
                <a:solidFill>
                  <a:srgbClr val="FF0000"/>
                </a:solidFill>
              </a:rPr>
              <a:t>Report: </a:t>
            </a:r>
            <a:r>
              <a:rPr lang="en-US" dirty="0" smtClean="0"/>
              <a:t>Show what you know (write, podcast, blog, movie, etc.)</a:t>
            </a:r>
            <a:endParaRPr lang="en-US" b="1"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6459" y="658826"/>
            <a:ext cx="8857541" cy="758812"/>
          </a:xfrm>
        </p:spPr>
        <p:txBody>
          <a:bodyPr>
            <a:noAutofit/>
          </a:bodyPr>
          <a:lstStyle/>
          <a:p>
            <a:r>
              <a:rPr lang="en-US" sz="3600" b="1" dirty="0" smtClean="0"/>
              <a:t>Writing texts and purposes</a:t>
            </a:r>
            <a:endParaRPr lang="en-US" sz="3600" b="1" dirty="0"/>
          </a:p>
        </p:txBody>
      </p:sp>
      <p:sp>
        <p:nvSpPr>
          <p:cNvPr id="4" name="Content Placeholder 3"/>
          <p:cNvSpPr>
            <a:spLocks noGrp="1"/>
          </p:cNvSpPr>
          <p:nvPr>
            <p:ph idx="1"/>
          </p:nvPr>
        </p:nvSpPr>
        <p:spPr>
          <a:xfrm>
            <a:off x="457200" y="1614714"/>
            <a:ext cx="8229600" cy="4771571"/>
          </a:xfrm>
        </p:spPr>
        <p:txBody>
          <a:bodyPr>
            <a:normAutofit/>
          </a:bodyPr>
          <a:lstStyle/>
          <a:p>
            <a:pPr marL="457200" indent="-457200">
              <a:spcAft>
                <a:spcPts val="1200"/>
              </a:spcAft>
              <a:buFont typeface="+mj-lt"/>
              <a:buAutoNum type="arabicPeriod"/>
            </a:pPr>
            <a:r>
              <a:rPr lang="en-US" sz="2400" dirty="0" smtClean="0"/>
              <a:t>Write </a:t>
            </a:r>
            <a:r>
              <a:rPr lang="en-US" sz="2400" i="1" dirty="0" smtClean="0"/>
              <a:t>arguments</a:t>
            </a:r>
            <a:r>
              <a:rPr lang="en-US" sz="2400" dirty="0" smtClean="0"/>
              <a:t> to support claims in an analysis of substantive topics or texts, using valid reasoning and relevant and sufficient evidence. </a:t>
            </a:r>
          </a:p>
          <a:p>
            <a:pPr marL="457200" indent="-457200">
              <a:spcAft>
                <a:spcPts val="1200"/>
              </a:spcAft>
              <a:buFont typeface="+mj-lt"/>
              <a:buAutoNum type="arabicPeriod"/>
            </a:pPr>
            <a:r>
              <a:rPr lang="en-US" sz="2400" dirty="0" smtClean="0"/>
              <a:t>Write </a:t>
            </a:r>
            <a:r>
              <a:rPr lang="en-US" sz="2400" i="1" dirty="0" smtClean="0"/>
              <a:t>informative/explanatory </a:t>
            </a:r>
            <a:r>
              <a:rPr lang="en-US" sz="2400" dirty="0" smtClean="0"/>
              <a:t>texts to examine and convey complex ideas and information clearly and accurately through the effective selection, organization, and analysis of content. </a:t>
            </a:r>
          </a:p>
          <a:p>
            <a:pPr marL="457200" indent="-457200">
              <a:spcAft>
                <a:spcPts val="1200"/>
              </a:spcAft>
              <a:buFont typeface="+mj-lt"/>
              <a:buAutoNum type="arabicPeriod"/>
            </a:pPr>
            <a:r>
              <a:rPr lang="en-US" sz="2400" dirty="0" smtClean="0"/>
              <a:t>Write </a:t>
            </a:r>
            <a:r>
              <a:rPr lang="en-US" sz="2400" i="1" dirty="0" smtClean="0"/>
              <a:t>narratives</a:t>
            </a:r>
            <a:r>
              <a:rPr lang="en-US" sz="2400" dirty="0" smtClean="0"/>
              <a:t> to develop real or imagined experiences or events using effective technique, well-chosen details, and well-structured event sequences.</a:t>
            </a:r>
          </a:p>
          <a:p>
            <a:pPr marL="457200" indent="-457200">
              <a:buFont typeface="+mj-lt"/>
              <a:buAutoNum type="arabicPeriod"/>
            </a:pPr>
            <a:endParaRPr lang="en-US" sz="2000" i="1" dirty="0" smtClean="0"/>
          </a:p>
          <a:p>
            <a:pPr marL="457200" indent="-457200">
              <a:buFont typeface="+mj-lt"/>
              <a:buAutoNum type="arabicPeriod"/>
            </a:pPr>
            <a:endParaRPr lang="en-US" sz="2000" dirty="0"/>
          </a:p>
          <a:p>
            <a:pPr marL="457200" indent="-457200">
              <a:buFont typeface="+mj-lt"/>
              <a:buAutoNum type="arabicPeriod"/>
            </a:pP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3518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spcAft>
                <a:spcPts val="1200"/>
              </a:spcAft>
            </a:pPr>
            <a:r>
              <a:rPr lang="en-US" sz="3600" b="1" dirty="0" smtClean="0"/>
              <a:t>Write Arguments to Support Claims</a:t>
            </a:r>
          </a:p>
        </p:txBody>
      </p:sp>
      <p:sp>
        <p:nvSpPr>
          <p:cNvPr id="4" name="Content Placeholder 3"/>
          <p:cNvSpPr>
            <a:spLocks noGrp="1"/>
          </p:cNvSpPr>
          <p:nvPr>
            <p:ph sz="half" idx="1"/>
          </p:nvPr>
        </p:nvSpPr>
        <p:spPr/>
        <p:txBody>
          <a:bodyPr>
            <a:normAutofit/>
          </a:bodyPr>
          <a:lstStyle/>
          <a:p>
            <a:pPr marL="457200" indent="-457200">
              <a:buNone/>
            </a:pPr>
            <a:endParaRPr lang="en-US" sz="2000" i="1" dirty="0" smtClean="0"/>
          </a:p>
          <a:p>
            <a:pPr marL="457200" indent="-457200">
              <a:buFont typeface="+mj-lt"/>
              <a:buAutoNum type="arabicPeriod"/>
            </a:pPr>
            <a:endParaRPr lang="en-US" sz="2000" dirty="0"/>
          </a:p>
          <a:p>
            <a:pPr marL="457200" indent="-457200">
              <a:buFont typeface="+mj-lt"/>
              <a:buAutoNum type="arabicPeriod"/>
            </a:pPr>
            <a:endParaRPr lang="en-US" sz="2000" dirty="0"/>
          </a:p>
        </p:txBody>
      </p:sp>
      <p:sp>
        <p:nvSpPr>
          <p:cNvPr id="5" name="Content Placeholder 4"/>
          <p:cNvSpPr>
            <a:spLocks noGrp="1"/>
          </p:cNvSpPr>
          <p:nvPr>
            <p:ph sz="half" idx="2"/>
          </p:nvPr>
        </p:nvSpPr>
        <p:spPr>
          <a:xfrm>
            <a:off x="457200" y="1600200"/>
            <a:ext cx="3510550" cy="4525963"/>
          </a:xfrm>
        </p:spPr>
        <p:txBody>
          <a:bodyPr/>
          <a:lstStyle/>
          <a:p>
            <a:pPr>
              <a:buNone/>
            </a:pPr>
            <a:r>
              <a:rPr lang="en-US" dirty="0" smtClean="0"/>
              <a:t>Page 9</a:t>
            </a:r>
          </a:p>
          <a:p>
            <a:pPr>
              <a:buNone/>
            </a:pPr>
            <a:r>
              <a:rPr lang="en-US" dirty="0" smtClean="0"/>
              <a:t>Pretend you are Evan trying to persuade Rays’ fan about the importance of reading. </a:t>
            </a:r>
          </a:p>
          <a:p>
            <a:pPr>
              <a:buNone/>
            </a:pPr>
            <a:r>
              <a:rPr lang="en-US" dirty="0" smtClean="0"/>
              <a:t>Use evidence from the interview and write a blog post.</a:t>
            </a:r>
            <a:endParaRPr lang="en-US" dirty="0"/>
          </a:p>
        </p:txBody>
      </p:sp>
      <p:pic>
        <p:nvPicPr>
          <p:cNvPr id="7" name="Picture 6"/>
          <p:cNvPicPr>
            <a:picLocks noChangeAspect="1"/>
          </p:cNvPicPr>
          <p:nvPr/>
        </p:nvPicPr>
        <p:blipFill>
          <a:blip r:embed="rId2"/>
          <a:stretch>
            <a:fillRect/>
          </a:stretch>
        </p:blipFill>
        <p:spPr>
          <a:xfrm>
            <a:off x="3967750" y="1201738"/>
            <a:ext cx="4985750" cy="5440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3518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Write </a:t>
            </a:r>
            <a:r>
              <a:rPr lang="en-US" sz="3600" b="1" i="1" dirty="0" smtClean="0"/>
              <a:t>Informative</a:t>
            </a:r>
            <a:r>
              <a:rPr lang="en-US" sz="3600" b="1" dirty="0" smtClean="0"/>
              <a:t>/Explanatory Texts</a:t>
            </a:r>
            <a:endParaRPr lang="en-US" sz="3600" b="1" dirty="0"/>
          </a:p>
        </p:txBody>
      </p:sp>
      <p:sp>
        <p:nvSpPr>
          <p:cNvPr id="4" name="Content Placeholder 3"/>
          <p:cNvSpPr>
            <a:spLocks noGrp="1"/>
          </p:cNvSpPr>
          <p:nvPr>
            <p:ph sz="half" idx="1"/>
          </p:nvPr>
        </p:nvSpPr>
        <p:spPr/>
        <p:txBody>
          <a:bodyPr>
            <a:normAutofit fontScale="92500" lnSpcReduction="20000"/>
          </a:bodyPr>
          <a:lstStyle/>
          <a:p>
            <a:pPr marL="457200" indent="-457200">
              <a:buNone/>
            </a:pPr>
            <a:endParaRPr lang="en-US" sz="2000" i="1" dirty="0" smtClean="0"/>
          </a:p>
          <a:p>
            <a:pPr marL="457200" indent="-457200">
              <a:buFont typeface="+mj-lt"/>
              <a:buAutoNum type="arabicPeriod"/>
            </a:pPr>
            <a:endParaRPr lang="en-US" sz="2000" dirty="0"/>
          </a:p>
          <a:p>
            <a:pPr marL="457200" indent="-457200">
              <a:buFont typeface="+mj-lt"/>
              <a:buAutoNum type="arabicPeriod"/>
            </a:pPr>
            <a:endParaRPr lang="en-US" sz="2000" dirty="0"/>
          </a:p>
        </p:txBody>
      </p:sp>
      <p:sp>
        <p:nvSpPr>
          <p:cNvPr id="6" name="Content Placeholder 5"/>
          <p:cNvSpPr>
            <a:spLocks noGrp="1"/>
          </p:cNvSpPr>
          <p:nvPr>
            <p:ph sz="half" idx="2"/>
          </p:nvPr>
        </p:nvSpPr>
        <p:spPr>
          <a:xfrm>
            <a:off x="457200" y="1600200"/>
            <a:ext cx="3210228" cy="4525963"/>
          </a:xfrm>
        </p:spPr>
        <p:txBody>
          <a:bodyPr>
            <a:normAutofit fontScale="92500" lnSpcReduction="20000"/>
          </a:bodyPr>
          <a:lstStyle/>
          <a:p>
            <a:pPr>
              <a:spcAft>
                <a:spcPts val="600"/>
              </a:spcAft>
              <a:buNone/>
            </a:pPr>
            <a:r>
              <a:rPr lang="en-US" dirty="0" smtClean="0"/>
              <a:t>Page 10</a:t>
            </a:r>
          </a:p>
          <a:p>
            <a:pPr>
              <a:spcAft>
                <a:spcPts val="600"/>
              </a:spcAft>
              <a:buNone/>
            </a:pPr>
            <a:r>
              <a:rPr lang="en-US" dirty="0" smtClean="0"/>
              <a:t>Compose three tweets that explain the history of the Rays and the Tropicana field.</a:t>
            </a:r>
          </a:p>
          <a:p>
            <a:pPr>
              <a:spcAft>
                <a:spcPts val="600"/>
              </a:spcAft>
              <a:buNone/>
            </a:pPr>
            <a:r>
              <a:rPr lang="en-US" dirty="0" smtClean="0"/>
              <a:t>Remember, there are only 140 </a:t>
            </a:r>
            <a:r>
              <a:rPr lang="en-US" i="1" dirty="0" smtClean="0"/>
              <a:t>characters</a:t>
            </a:r>
            <a:r>
              <a:rPr lang="en-US" dirty="0" smtClean="0"/>
              <a:t> in a tweet so you have to compose an informative </a:t>
            </a:r>
            <a:r>
              <a:rPr lang="en-US" i="1" dirty="0" smtClean="0"/>
              <a:t>sentence.</a:t>
            </a:r>
            <a:endParaRPr lang="en-US" i="1" dirty="0"/>
          </a:p>
        </p:txBody>
      </p:sp>
      <p:pic>
        <p:nvPicPr>
          <p:cNvPr id="7" name="Picture 6"/>
          <p:cNvPicPr>
            <a:picLocks noChangeAspect="1"/>
          </p:cNvPicPr>
          <p:nvPr/>
        </p:nvPicPr>
        <p:blipFill>
          <a:blip r:embed="rId2"/>
          <a:stretch>
            <a:fillRect/>
          </a:stretch>
        </p:blipFill>
        <p:spPr>
          <a:xfrm>
            <a:off x="3667428" y="1600200"/>
            <a:ext cx="5476572" cy="4286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3518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Write Informative/</a:t>
            </a:r>
            <a:r>
              <a:rPr lang="en-US" sz="3600" b="1" i="1" dirty="0" smtClean="0"/>
              <a:t>Explanatory</a:t>
            </a:r>
            <a:r>
              <a:rPr lang="en-US" sz="3600" b="1" dirty="0" smtClean="0"/>
              <a:t> Texts</a:t>
            </a:r>
            <a:endParaRPr lang="en-US" sz="3600" b="1" dirty="0"/>
          </a:p>
        </p:txBody>
      </p:sp>
      <p:sp>
        <p:nvSpPr>
          <p:cNvPr id="4" name="Content Placeholder 3"/>
          <p:cNvSpPr>
            <a:spLocks noGrp="1"/>
          </p:cNvSpPr>
          <p:nvPr>
            <p:ph sz="half" idx="1"/>
          </p:nvPr>
        </p:nvSpPr>
        <p:spPr/>
        <p:txBody>
          <a:bodyPr>
            <a:normAutofit/>
          </a:bodyPr>
          <a:lstStyle/>
          <a:p>
            <a:pPr marL="457200" indent="-457200">
              <a:buNone/>
            </a:pPr>
            <a:endParaRPr lang="en-US" sz="2000" i="1" dirty="0" smtClean="0"/>
          </a:p>
          <a:p>
            <a:pPr marL="457200" indent="-457200">
              <a:buFont typeface="+mj-lt"/>
              <a:buAutoNum type="arabicPeriod"/>
            </a:pPr>
            <a:endParaRPr lang="en-US" sz="2000" dirty="0"/>
          </a:p>
          <a:p>
            <a:pPr marL="457200" indent="-457200">
              <a:buFont typeface="+mj-lt"/>
              <a:buAutoNum type="arabicPeriod"/>
            </a:pPr>
            <a:endParaRPr lang="en-US" sz="2000" dirty="0"/>
          </a:p>
        </p:txBody>
      </p:sp>
      <p:sp>
        <p:nvSpPr>
          <p:cNvPr id="6" name="Content Placeholder 5"/>
          <p:cNvSpPr>
            <a:spLocks noGrp="1"/>
          </p:cNvSpPr>
          <p:nvPr>
            <p:ph sz="half" idx="2"/>
          </p:nvPr>
        </p:nvSpPr>
        <p:spPr>
          <a:xfrm>
            <a:off x="190500" y="1600200"/>
            <a:ext cx="3476928" cy="4525963"/>
          </a:xfrm>
        </p:spPr>
        <p:txBody>
          <a:bodyPr>
            <a:normAutofit/>
          </a:bodyPr>
          <a:lstStyle/>
          <a:p>
            <a:pPr>
              <a:spcAft>
                <a:spcPts val="600"/>
              </a:spcAft>
              <a:buNone/>
            </a:pPr>
            <a:r>
              <a:rPr lang="en-US" dirty="0" smtClean="0"/>
              <a:t>Page 3</a:t>
            </a:r>
          </a:p>
          <a:p>
            <a:pPr>
              <a:spcAft>
                <a:spcPts val="600"/>
              </a:spcAft>
              <a:buNone/>
            </a:pPr>
            <a:r>
              <a:rPr lang="en-US" dirty="0" smtClean="0"/>
              <a:t>Write a letter/email to a friend that explains what the “Read Your Way to the Ballpark” game is and what the rules are.</a:t>
            </a:r>
            <a:endParaRPr lang="en-US" i="1" dirty="0"/>
          </a:p>
        </p:txBody>
      </p:sp>
      <p:pic>
        <p:nvPicPr>
          <p:cNvPr id="8" name="Picture 7"/>
          <p:cNvPicPr>
            <a:picLocks noChangeAspect="1"/>
          </p:cNvPicPr>
          <p:nvPr/>
        </p:nvPicPr>
        <p:blipFill>
          <a:blip r:embed="rId2"/>
          <a:stretch>
            <a:fillRect/>
          </a:stretch>
        </p:blipFill>
        <p:spPr>
          <a:xfrm>
            <a:off x="3667429" y="1219199"/>
            <a:ext cx="5019372" cy="548884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3518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6459" y="482600"/>
            <a:ext cx="8857541" cy="546100"/>
          </a:xfrm>
        </p:spPr>
        <p:txBody>
          <a:bodyPr>
            <a:noAutofit/>
          </a:bodyPr>
          <a:lstStyle/>
          <a:p>
            <a:r>
              <a:rPr lang="en-US" sz="3600" b="1" dirty="0" smtClean="0"/>
              <a:t>Write Narratives </a:t>
            </a:r>
            <a:endParaRPr lang="en-US" sz="3600" b="1" dirty="0"/>
          </a:p>
        </p:txBody>
      </p:sp>
      <p:sp>
        <p:nvSpPr>
          <p:cNvPr id="4" name="Content Placeholder 3"/>
          <p:cNvSpPr>
            <a:spLocks noGrp="1"/>
          </p:cNvSpPr>
          <p:nvPr>
            <p:ph idx="1"/>
          </p:nvPr>
        </p:nvSpPr>
        <p:spPr>
          <a:xfrm>
            <a:off x="457200" y="1614714"/>
            <a:ext cx="4203700" cy="4771571"/>
          </a:xfrm>
        </p:spPr>
        <p:txBody>
          <a:bodyPr>
            <a:normAutofit/>
          </a:bodyPr>
          <a:lstStyle/>
          <a:p>
            <a:pPr marL="457200" indent="-457200">
              <a:buNone/>
            </a:pPr>
            <a:endParaRPr lang="en-US" sz="2000" i="1" dirty="0" smtClean="0"/>
          </a:p>
          <a:p>
            <a:pPr marL="457200" indent="-457200">
              <a:buFont typeface="+mj-lt"/>
              <a:buAutoNum type="arabicPeriod"/>
            </a:pPr>
            <a:endParaRPr lang="en-US" sz="2000" dirty="0"/>
          </a:p>
          <a:p>
            <a:pPr marL="457200" indent="-457200">
              <a:buFont typeface="+mj-lt"/>
              <a:buAutoNum type="arabicPeriod"/>
            </a:pPr>
            <a:endParaRPr lang="en-US" sz="2000" dirty="0"/>
          </a:p>
        </p:txBody>
      </p:sp>
      <p:pic>
        <p:nvPicPr>
          <p:cNvPr id="5" name="Picture 4"/>
          <p:cNvPicPr>
            <a:picLocks noChangeAspect="1"/>
          </p:cNvPicPr>
          <p:nvPr/>
        </p:nvPicPr>
        <p:blipFill>
          <a:blip r:embed="rId2"/>
          <a:stretch>
            <a:fillRect/>
          </a:stretch>
        </p:blipFill>
        <p:spPr>
          <a:xfrm>
            <a:off x="977900" y="1028700"/>
            <a:ext cx="6896100" cy="5550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3518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Black and White &amp; </a:t>
            </a:r>
            <a:r>
              <a:rPr lang="en-US" i="1" dirty="0" smtClean="0"/>
              <a:t>Still </a:t>
            </a:r>
            <a:r>
              <a:rPr lang="en-US" dirty="0" smtClean="0"/>
              <a:t>Read All Over?</a:t>
            </a:r>
            <a:endParaRPr lang="en-US" dirty="0"/>
          </a:p>
        </p:txBody>
      </p:sp>
      <p:sp>
        <p:nvSpPr>
          <p:cNvPr id="3" name="Content Placeholder 2"/>
          <p:cNvSpPr>
            <a:spLocks noGrp="1"/>
          </p:cNvSpPr>
          <p:nvPr>
            <p:ph idx="1"/>
          </p:nvPr>
        </p:nvSpPr>
        <p:spPr>
          <a:xfrm>
            <a:off x="316811" y="1600200"/>
            <a:ext cx="8598589" cy="52578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sz="2400" dirty="0" smtClean="0"/>
          </a:p>
          <a:p>
            <a:pPr>
              <a:buNone/>
            </a:pPr>
            <a:endParaRPr lang="en-US" sz="240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03159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Production &amp; Distribution of Writing</a:t>
            </a:r>
            <a:endParaRPr lang="en-US" b="1"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startAt="4"/>
            </a:pPr>
            <a:r>
              <a:rPr lang="en-US" dirty="0" smtClean="0"/>
              <a:t>Produce clear and coherent writing in which the development, organization, and style are appropriate to task, purpose, and audience.</a:t>
            </a:r>
          </a:p>
          <a:p>
            <a:pPr marL="514350" indent="-514350">
              <a:buFont typeface="+mj-lt"/>
              <a:buAutoNum type="arabicPeriod" startAt="4"/>
            </a:pPr>
            <a:r>
              <a:rPr lang="en-US" dirty="0" smtClean="0"/>
              <a:t>Develop and strengthen writing as needed by planning, revising, editing, rewriting, or trying a new approach.</a:t>
            </a:r>
          </a:p>
          <a:p>
            <a:pPr marL="514350" indent="-514350">
              <a:buFont typeface="+mj-lt"/>
              <a:buAutoNum type="arabicPeriod" startAt="4"/>
            </a:pPr>
            <a:r>
              <a:rPr lang="en-US" dirty="0" smtClean="0"/>
              <a:t>Use technology, including the Internet, to produce and publish writing and to interact and collaborate with others.</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Research to build and connect knowledge</a:t>
            </a:r>
            <a:endParaRPr lang="en-US" b="1" dirty="0"/>
          </a:p>
        </p:txBody>
      </p:sp>
      <p:sp>
        <p:nvSpPr>
          <p:cNvPr id="3" name="Content Placeholder 2"/>
          <p:cNvSpPr>
            <a:spLocks noGrp="1"/>
          </p:cNvSpPr>
          <p:nvPr>
            <p:ph idx="1"/>
          </p:nvPr>
        </p:nvSpPr>
        <p:spPr/>
        <p:txBody>
          <a:bodyPr>
            <a:normAutofit fontScale="92500" lnSpcReduction="20000"/>
          </a:bodyPr>
          <a:lstStyle/>
          <a:p>
            <a:pPr marL="514350" indent="-514350">
              <a:spcAft>
                <a:spcPts val="600"/>
              </a:spcAft>
              <a:buFont typeface="+mj-lt"/>
              <a:buAutoNum type="arabicPeriod" startAt="7"/>
            </a:pPr>
            <a:r>
              <a:rPr lang="en-US" dirty="0" smtClean="0"/>
              <a:t>Conduct short as well as more sustained research projects based on focused questions, demonstrating understanding of the subject under investigation. </a:t>
            </a:r>
          </a:p>
          <a:p>
            <a:pPr marL="514350" indent="-514350">
              <a:spcAft>
                <a:spcPts val="600"/>
              </a:spcAft>
              <a:buFont typeface="+mj-lt"/>
              <a:buAutoNum type="arabicPeriod" startAt="7"/>
            </a:pPr>
            <a:r>
              <a:rPr lang="en-US" dirty="0" smtClean="0"/>
              <a:t>Gather relevant information from multiple print and digital sources, assess the credibility and accuracy of each source, and integrate the information while avoiding plagiarism. </a:t>
            </a:r>
          </a:p>
          <a:p>
            <a:pPr marL="514350" indent="-514350">
              <a:buFont typeface="+mj-lt"/>
              <a:buAutoNum type="arabicPeriod" startAt="7"/>
            </a:pPr>
            <a:r>
              <a:rPr lang="en-US" dirty="0" smtClean="0"/>
              <a:t>Draw evidence from literary or informational texts to support analysis, reflection, and research.</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Conduct research projects based on focused “text-dependent questions”</a:t>
            </a:r>
            <a:endParaRPr lang="en-US" sz="3200" b="1" dirty="0"/>
          </a:p>
        </p:txBody>
      </p:sp>
      <p:pic>
        <p:nvPicPr>
          <p:cNvPr id="4" name="Picture 3"/>
          <p:cNvPicPr>
            <a:picLocks noChangeAspect="1"/>
          </p:cNvPicPr>
          <p:nvPr/>
        </p:nvPicPr>
        <p:blipFill>
          <a:blip r:embed="rId2"/>
          <a:srcRect r="23914"/>
          <a:stretch>
            <a:fillRect/>
          </a:stretch>
        </p:blipFill>
        <p:spPr>
          <a:xfrm>
            <a:off x="177800" y="1785938"/>
            <a:ext cx="8692966" cy="3937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Gather relevant information from multiple print and digital sources . . .</a:t>
            </a:r>
            <a:endParaRPr lang="en-US" dirty="0"/>
          </a:p>
        </p:txBody>
      </p:sp>
      <p:sp>
        <p:nvSpPr>
          <p:cNvPr id="3" name="Content Placeholder 2"/>
          <p:cNvSpPr>
            <a:spLocks noGrp="1"/>
          </p:cNvSpPr>
          <p:nvPr>
            <p:ph idx="1"/>
          </p:nvPr>
        </p:nvSpPr>
        <p:spPr>
          <a:xfrm>
            <a:off x="457200" y="1600200"/>
            <a:ext cx="3657600" cy="4525963"/>
          </a:xfrm>
        </p:spPr>
        <p:txBody>
          <a:bodyPr>
            <a:normAutofit fontScale="92500" lnSpcReduction="10000"/>
          </a:bodyPr>
          <a:lstStyle/>
          <a:p>
            <a:pPr>
              <a:buNone/>
            </a:pPr>
            <a:r>
              <a:rPr lang="en-US" dirty="0" smtClean="0"/>
              <a:t>Page 12</a:t>
            </a:r>
          </a:p>
          <a:p>
            <a:pPr>
              <a:buNone/>
            </a:pPr>
            <a:r>
              <a:rPr lang="en-US" dirty="0" smtClean="0"/>
              <a:t>Using the newspaper articles from the Tampa Bay Times as models, write an article about the Negro National Leagues based on research from a variety of sources.</a:t>
            </a:r>
            <a:endParaRPr lang="en-US" dirty="0"/>
          </a:p>
        </p:txBody>
      </p:sp>
      <p:pic>
        <p:nvPicPr>
          <p:cNvPr id="4" name="Picture 3"/>
          <p:cNvPicPr>
            <a:picLocks noChangeAspect="1"/>
          </p:cNvPicPr>
          <p:nvPr/>
        </p:nvPicPr>
        <p:blipFill>
          <a:blip r:embed="rId2"/>
          <a:stretch>
            <a:fillRect/>
          </a:stretch>
        </p:blipFill>
        <p:spPr>
          <a:xfrm>
            <a:off x="4457700" y="1968499"/>
            <a:ext cx="4460222" cy="34798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 . assess the credibility and accuracy of each source . . .</a:t>
            </a:r>
            <a:endParaRPr lang="en-US" dirty="0"/>
          </a:p>
        </p:txBody>
      </p:sp>
      <p:sp>
        <p:nvSpPr>
          <p:cNvPr id="3" name="Content Placeholder 2"/>
          <p:cNvSpPr>
            <a:spLocks noGrp="1"/>
          </p:cNvSpPr>
          <p:nvPr>
            <p:ph idx="1"/>
          </p:nvPr>
        </p:nvSpPr>
        <p:spPr>
          <a:xfrm>
            <a:off x="457200" y="1600200"/>
            <a:ext cx="3657600" cy="4525963"/>
          </a:xfrm>
        </p:spPr>
        <p:txBody>
          <a:bodyPr>
            <a:normAutofit/>
          </a:bodyPr>
          <a:lstStyle/>
          <a:p>
            <a:pPr>
              <a:buNone/>
            </a:pPr>
            <a:endParaRPr lang="en-US" dirty="0"/>
          </a:p>
        </p:txBody>
      </p:sp>
      <p:pic>
        <p:nvPicPr>
          <p:cNvPr id="5" name="Picture 4"/>
          <p:cNvPicPr>
            <a:picLocks noChangeAspect="1"/>
          </p:cNvPicPr>
          <p:nvPr/>
        </p:nvPicPr>
        <p:blipFill>
          <a:blip r:embed="rId2"/>
          <a:srcRect b="20142"/>
          <a:stretch>
            <a:fillRect/>
          </a:stretch>
        </p:blipFill>
        <p:spPr>
          <a:xfrm>
            <a:off x="457200" y="1499623"/>
            <a:ext cx="3968508" cy="36946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10908" y="5473005"/>
            <a:ext cx="4114800" cy="923330"/>
          </a:xfrm>
          <a:prstGeom prst="rect">
            <a:avLst/>
          </a:prstGeom>
          <a:noFill/>
        </p:spPr>
        <p:txBody>
          <a:bodyPr wrap="square" rtlCol="0">
            <a:spAutoFit/>
          </a:bodyPr>
          <a:lstStyle/>
          <a:p>
            <a:r>
              <a:rPr lang="en-US" dirty="0" smtClean="0">
                <a:hlinkClick r:id="rId3"/>
              </a:rPr>
              <a:t>http://www.loc.gov/teachers/classroommaterials/primarysourcesets/baseball/</a:t>
            </a:r>
            <a:r>
              <a:rPr lang="en-US" dirty="0" smtClean="0"/>
              <a:t> </a:t>
            </a:r>
            <a:endParaRPr lang="en-US" dirty="0"/>
          </a:p>
        </p:txBody>
      </p:sp>
      <p:pic>
        <p:nvPicPr>
          <p:cNvPr id="8" name="Picture 7"/>
          <p:cNvPicPr>
            <a:picLocks noChangeAspect="1"/>
          </p:cNvPicPr>
          <p:nvPr/>
        </p:nvPicPr>
        <p:blipFill>
          <a:blip r:embed="rId4"/>
          <a:stretch>
            <a:fillRect/>
          </a:stretch>
        </p:blipFill>
        <p:spPr>
          <a:xfrm>
            <a:off x="4810584" y="1600200"/>
            <a:ext cx="3539665" cy="427989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359400" y="6211669"/>
            <a:ext cx="2383209" cy="369332"/>
          </a:xfrm>
          <a:prstGeom prst="rect">
            <a:avLst/>
          </a:prstGeom>
          <a:noFill/>
        </p:spPr>
        <p:txBody>
          <a:bodyPr wrap="none" rtlCol="0">
            <a:spAutoFit/>
          </a:bodyPr>
          <a:lstStyle/>
          <a:p>
            <a:r>
              <a:rPr lang="en-US" dirty="0" smtClean="0">
                <a:hlinkClick r:id="rId5"/>
              </a:rPr>
              <a:t>http://www.nlbm.com/</a:t>
            </a:r>
            <a:r>
              <a:rPr lang="en-US" dirty="0" smtClean="0"/>
              <a:t>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462"/>
          </a:xfrm>
        </p:spPr>
        <p:txBody>
          <a:bodyPr>
            <a:noAutofit/>
          </a:bodyPr>
          <a:lstStyle/>
          <a:p>
            <a:pPr marL="514350" indent="-514350"/>
            <a:r>
              <a:rPr lang="en-US" sz="3200" dirty="0" smtClean="0"/>
              <a:t>Draw evidence from texts to support analysis, reflection, and research.</a:t>
            </a:r>
          </a:p>
        </p:txBody>
      </p:sp>
      <p:sp>
        <p:nvSpPr>
          <p:cNvPr id="3" name="Content Placeholder 2"/>
          <p:cNvSpPr>
            <a:spLocks noGrp="1"/>
          </p:cNvSpPr>
          <p:nvPr>
            <p:ph idx="1"/>
          </p:nvPr>
        </p:nvSpPr>
        <p:spPr>
          <a:xfrm>
            <a:off x="457200" y="1803400"/>
            <a:ext cx="4178300" cy="4525963"/>
          </a:xfrm>
        </p:spPr>
        <p:txBody>
          <a:bodyPr>
            <a:normAutofit/>
          </a:bodyPr>
          <a:lstStyle/>
          <a:p>
            <a:pPr>
              <a:buNone/>
            </a:pPr>
            <a:r>
              <a:rPr lang="en-US" dirty="0" smtClean="0"/>
              <a:t>Reflect on the Tampa Bay Rays’ Baseball season. </a:t>
            </a:r>
          </a:p>
          <a:p>
            <a:pPr>
              <a:buNone/>
            </a:pPr>
            <a:r>
              <a:rPr lang="en-US" dirty="0" smtClean="0"/>
              <a:t>Using newspaper articles and statistics, write an opinion column based on the evidence you find.</a:t>
            </a:r>
            <a:endParaRPr lang="en-US" dirty="0"/>
          </a:p>
        </p:txBody>
      </p:sp>
      <p:pic>
        <p:nvPicPr>
          <p:cNvPr id="4" name="Picture 3"/>
          <p:cNvPicPr>
            <a:picLocks noChangeAspect="1"/>
          </p:cNvPicPr>
          <p:nvPr/>
        </p:nvPicPr>
        <p:blipFill>
          <a:blip r:embed="rId2"/>
          <a:stretch>
            <a:fillRect/>
          </a:stretch>
        </p:blipFill>
        <p:spPr>
          <a:xfrm>
            <a:off x="5436306" y="1079500"/>
            <a:ext cx="3098094" cy="5524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of Writing</a:t>
            </a:r>
            <a:br>
              <a:rPr lang="en-US" dirty="0" smtClean="0"/>
            </a:br>
            <a:endParaRPr lang="en-US" dirty="0"/>
          </a:p>
        </p:txBody>
      </p:sp>
      <p:sp>
        <p:nvSpPr>
          <p:cNvPr id="3" name="Content Placeholder 2"/>
          <p:cNvSpPr>
            <a:spLocks noGrp="1"/>
          </p:cNvSpPr>
          <p:nvPr>
            <p:ph idx="1"/>
          </p:nvPr>
        </p:nvSpPr>
        <p:spPr>
          <a:xfrm>
            <a:off x="457200" y="1866900"/>
            <a:ext cx="7861300" cy="4259263"/>
          </a:xfrm>
        </p:spPr>
        <p:txBody>
          <a:bodyPr/>
          <a:lstStyle/>
          <a:p>
            <a:pPr>
              <a:buNone/>
            </a:pPr>
            <a:r>
              <a:rPr lang="en-US" dirty="0" smtClean="0"/>
              <a:t>10. Write routinely over extended time frames (time for research, reflection, and revision) and shorter time frames (a single sitting or a day or two) for a range of tasks, purposes, and audiences. </a:t>
            </a:r>
          </a:p>
          <a:p>
            <a:pPr>
              <a:buNone/>
            </a:pPr>
            <a:endParaRPr lang="en-US" dirty="0"/>
          </a:p>
        </p:txBody>
      </p:sp>
      <p:pic>
        <p:nvPicPr>
          <p:cNvPr id="6" name="Picture 5"/>
          <p:cNvPicPr>
            <a:picLocks noChangeAspect="1"/>
          </p:cNvPicPr>
          <p:nvPr/>
        </p:nvPicPr>
        <p:blipFill>
          <a:blip r:embed="rId2"/>
          <a:stretch>
            <a:fillRect/>
          </a:stretch>
        </p:blipFill>
        <p:spPr>
          <a:xfrm>
            <a:off x="1714500" y="4519613"/>
            <a:ext cx="1873250" cy="1873250"/>
          </a:xfrm>
          <a:prstGeom prst="rect">
            <a:avLst/>
          </a:prstGeom>
        </p:spPr>
      </p:pic>
      <p:pic>
        <p:nvPicPr>
          <p:cNvPr id="9" name="Picture 8"/>
          <p:cNvPicPr>
            <a:picLocks noChangeAspect="1"/>
          </p:cNvPicPr>
          <p:nvPr/>
        </p:nvPicPr>
        <p:blipFill>
          <a:blip r:embed="rId3"/>
          <a:stretch>
            <a:fillRect/>
          </a:stretch>
        </p:blipFill>
        <p:spPr>
          <a:xfrm>
            <a:off x="5349875" y="4202113"/>
            <a:ext cx="2190750" cy="2190750"/>
          </a:xfrm>
          <a:prstGeom prst="rect">
            <a:avLst/>
          </a:prstGeom>
        </p:spPr>
      </p:pic>
      <p:pic>
        <p:nvPicPr>
          <p:cNvPr id="10" name="Picture 9"/>
          <p:cNvPicPr>
            <a:picLocks noChangeAspect="1"/>
          </p:cNvPicPr>
          <p:nvPr/>
        </p:nvPicPr>
        <p:blipFill>
          <a:blip r:embed="rId4"/>
          <a:stretch>
            <a:fillRect/>
          </a:stretch>
        </p:blipFill>
        <p:spPr>
          <a:xfrm>
            <a:off x="457200" y="273050"/>
            <a:ext cx="1593850" cy="159385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Picture 3"/>
          <p:cNvPicPr>
            <a:picLocks noChangeAspect="1"/>
          </p:cNvPicPr>
          <p:nvPr/>
        </p:nvPicPr>
        <p:blipFill>
          <a:blip r:embed="rId2"/>
          <a:stretch>
            <a:fillRect/>
          </a:stretch>
        </p:blipFill>
        <p:spPr>
          <a:xfrm>
            <a:off x="246430" y="274638"/>
            <a:ext cx="4604969" cy="3136900"/>
          </a:xfrm>
          <a:prstGeom prst="rect">
            <a:avLst/>
          </a:prstGeom>
        </p:spPr>
      </p:pic>
      <p:pic>
        <p:nvPicPr>
          <p:cNvPr id="5" name="Picture 4"/>
          <p:cNvPicPr>
            <a:picLocks noChangeAspect="1"/>
          </p:cNvPicPr>
          <p:nvPr/>
        </p:nvPicPr>
        <p:blipFill>
          <a:blip r:embed="rId3"/>
          <a:stretch>
            <a:fillRect/>
          </a:stretch>
        </p:blipFill>
        <p:spPr>
          <a:xfrm>
            <a:off x="4515140" y="312738"/>
            <a:ext cx="4393909" cy="3098800"/>
          </a:xfrm>
          <a:prstGeom prst="rect">
            <a:avLst/>
          </a:prstGeom>
        </p:spPr>
      </p:pic>
      <p:pic>
        <p:nvPicPr>
          <p:cNvPr id="8" name="Picture 7"/>
          <p:cNvPicPr>
            <a:picLocks noChangeAspect="1"/>
          </p:cNvPicPr>
          <p:nvPr/>
        </p:nvPicPr>
        <p:blipFill>
          <a:blip r:embed="rId4"/>
          <a:stretch>
            <a:fillRect/>
          </a:stretch>
        </p:blipFill>
        <p:spPr>
          <a:xfrm>
            <a:off x="4667250" y="3608057"/>
            <a:ext cx="4019550" cy="2754657"/>
          </a:xfrm>
          <a:prstGeom prst="rect">
            <a:avLst/>
          </a:prstGeom>
        </p:spPr>
      </p:pic>
      <p:pic>
        <p:nvPicPr>
          <p:cNvPr id="9" name="Picture 8"/>
          <p:cNvPicPr>
            <a:picLocks noChangeAspect="1"/>
          </p:cNvPicPr>
          <p:nvPr/>
        </p:nvPicPr>
        <p:blipFill>
          <a:blip r:embed="rId5"/>
          <a:stretch>
            <a:fillRect/>
          </a:stretch>
        </p:blipFill>
        <p:spPr>
          <a:xfrm>
            <a:off x="460545" y="3549664"/>
            <a:ext cx="4054595" cy="281305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rcRect r="11549"/>
          <a:stretch>
            <a:fillRect/>
          </a:stretch>
        </p:blipFill>
        <p:spPr>
          <a:xfrm>
            <a:off x="419100" y="0"/>
            <a:ext cx="8267700" cy="6477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News Sources for Economics</a:t>
            </a:r>
            <a:endParaRPr lang="en-US" dirty="0"/>
          </a:p>
        </p:txBody>
      </p:sp>
      <p:sp>
        <p:nvSpPr>
          <p:cNvPr id="9" name="TextBox 8"/>
          <p:cNvSpPr txBox="1"/>
          <p:nvPr/>
        </p:nvSpPr>
        <p:spPr>
          <a:xfrm>
            <a:off x="1257300" y="6126163"/>
            <a:ext cx="7581900" cy="369332"/>
          </a:xfrm>
          <a:prstGeom prst="rect">
            <a:avLst/>
          </a:prstGeom>
          <a:noFill/>
        </p:spPr>
        <p:txBody>
          <a:bodyPr wrap="square" rtlCol="0">
            <a:spAutoFit/>
          </a:bodyPr>
          <a:lstStyle/>
          <a:p>
            <a:r>
              <a:rPr lang="en-US" dirty="0" smtClean="0">
                <a:hlinkClick r:id="rId2"/>
              </a:rPr>
              <a:t>http://www.econedlink.org/lessons/index.php?lid=908&amp;type=educator</a:t>
            </a:r>
            <a:r>
              <a:rPr lang="en-US" dirty="0" smtClean="0"/>
              <a:t> </a:t>
            </a:r>
            <a:endParaRPr lang="en-US" dirty="0"/>
          </a:p>
        </p:txBody>
      </p:sp>
      <p:pic>
        <p:nvPicPr>
          <p:cNvPr id="10" name="Picture 9"/>
          <p:cNvPicPr>
            <a:picLocks noChangeAspect="1"/>
          </p:cNvPicPr>
          <p:nvPr/>
        </p:nvPicPr>
        <p:blipFill>
          <a:blip r:embed="rId3"/>
          <a:srcRect b="24744"/>
          <a:stretch>
            <a:fillRect/>
          </a:stretch>
        </p:blipFill>
        <p:spPr>
          <a:xfrm>
            <a:off x="1689100" y="1241248"/>
            <a:ext cx="5219700" cy="488491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t>What is Black and White &amp; </a:t>
            </a:r>
            <a:r>
              <a:rPr lang="en-US" i="1" dirty="0" smtClean="0"/>
              <a:t>Still </a:t>
            </a:r>
            <a:r>
              <a:rPr lang="en-US" dirty="0" smtClean="0"/>
              <a:t>Read All Over?</a:t>
            </a:r>
            <a:endParaRPr lang="en-US" dirty="0"/>
          </a:p>
        </p:txBody>
      </p:sp>
      <p:sp>
        <p:nvSpPr>
          <p:cNvPr id="3" name="Content Placeholder 2"/>
          <p:cNvSpPr>
            <a:spLocks noGrp="1"/>
          </p:cNvSpPr>
          <p:nvPr>
            <p:ph idx="1"/>
          </p:nvPr>
        </p:nvSpPr>
        <p:spPr>
          <a:xfrm>
            <a:off x="316811" y="1600200"/>
            <a:ext cx="8598589" cy="5257800"/>
          </a:xfrm>
        </p:spPr>
        <p:txBody>
          <a:bodyPr>
            <a:normAutofit fontScale="925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endParaRPr lang="en-US" sz="2400" dirty="0" smtClean="0"/>
          </a:p>
          <a:p>
            <a:pPr>
              <a:buNone/>
            </a:pPr>
            <a:endParaRPr lang="en-US" sz="2400" dirty="0" smtClean="0"/>
          </a:p>
          <a:p>
            <a:pPr>
              <a:buNone/>
            </a:pPr>
            <a:r>
              <a:rPr lang="en-US" sz="2400" dirty="0" smtClean="0">
                <a:hlinkClick r:id="rId2"/>
              </a:rPr>
              <a:t>http://blogs.loc.gov/loc/2012/10/black-and-white-and-still-read-all-over/</a:t>
            </a:r>
            <a:r>
              <a:rPr lang="en-US" sz="2400" dirty="0" smtClean="0"/>
              <a:t> </a:t>
            </a:r>
            <a:endParaRPr lang="en-US" sz="2400" dirty="0"/>
          </a:p>
        </p:txBody>
      </p:sp>
      <p:pic>
        <p:nvPicPr>
          <p:cNvPr id="4" name="Picture 3">
            <a:hlinkClick r:id="rId2"/>
          </p:cNvPr>
          <p:cNvPicPr>
            <a:picLocks noChangeAspect="1"/>
          </p:cNvPicPr>
          <p:nvPr/>
        </p:nvPicPr>
        <p:blipFill>
          <a:blip r:embed="rId3"/>
          <a:stretch>
            <a:fillRect/>
          </a:stretch>
        </p:blipFill>
        <p:spPr>
          <a:xfrm>
            <a:off x="1866211" y="1600200"/>
            <a:ext cx="5143846" cy="4420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031597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Thank You!</a:t>
            </a:r>
            <a:endParaRPr lang="en-US" dirty="0"/>
          </a:p>
        </p:txBody>
      </p:sp>
      <p:sp>
        <p:nvSpPr>
          <p:cNvPr id="5" name="Content Placeholder 4"/>
          <p:cNvSpPr>
            <a:spLocks noGrp="1"/>
          </p:cNvSpPr>
          <p:nvPr>
            <p:ph sz="half" idx="1"/>
          </p:nvPr>
        </p:nvSpPr>
        <p:spPr>
          <a:xfrm>
            <a:off x="457200" y="1600200"/>
            <a:ext cx="4191000" cy="4525963"/>
          </a:xfrm>
        </p:spPr>
        <p:txBody>
          <a:bodyPr>
            <a:normAutofit/>
          </a:bodyPr>
          <a:lstStyle/>
          <a:p>
            <a:pPr>
              <a:buNone/>
            </a:pPr>
            <a:r>
              <a:rPr lang="en-US" dirty="0" smtClean="0"/>
              <a:t>Contact Information:</a:t>
            </a:r>
          </a:p>
          <a:p>
            <a:pPr>
              <a:buNone/>
            </a:pPr>
            <a:r>
              <a:rPr lang="en-US" dirty="0" smtClean="0">
                <a:hlinkClick r:id="rId2"/>
              </a:rPr>
              <a:t>jpushkin@tampabay.com</a:t>
            </a:r>
            <a:r>
              <a:rPr lang="en-US" dirty="0" smtClean="0"/>
              <a:t> Jodi Pushkin: NIE</a:t>
            </a:r>
          </a:p>
          <a:p>
            <a:pPr>
              <a:buNone/>
            </a:pPr>
            <a:r>
              <a:rPr lang="en-US" dirty="0" smtClean="0">
                <a:hlinkClick r:id="rId3"/>
              </a:rPr>
              <a:t>dkozdras@usf.edu</a:t>
            </a:r>
            <a:r>
              <a:rPr lang="en-US" dirty="0" smtClean="0"/>
              <a:t>  Deborah Kozdras: Stavros</a:t>
            </a:r>
          </a:p>
          <a:p>
            <a:pPr>
              <a:buNone/>
            </a:pPr>
            <a:endParaRPr lang="en-US" dirty="0" smtClean="0"/>
          </a:p>
          <a:p>
            <a:pPr>
              <a:buNone/>
            </a:pPr>
            <a:r>
              <a:rPr lang="en-US" dirty="0" smtClean="0"/>
              <a:t>Website for NIE: </a:t>
            </a:r>
            <a:r>
              <a:rPr lang="en-US" b="1" dirty="0" err="1" smtClean="0"/>
              <a:t>tampabay.com/nie</a:t>
            </a:r>
            <a:endParaRPr lang="en-US" b="1" dirty="0"/>
          </a:p>
        </p:txBody>
      </p:sp>
      <p:sp>
        <p:nvSpPr>
          <p:cNvPr id="6" name="Content Placeholder 5"/>
          <p:cNvSpPr>
            <a:spLocks noGrp="1"/>
          </p:cNvSpPr>
          <p:nvPr>
            <p:ph sz="half" idx="2"/>
          </p:nvPr>
        </p:nvSpPr>
        <p:spPr/>
        <p:txBody>
          <a:bodyPr>
            <a:normAutofit/>
          </a:bodyPr>
          <a:lstStyle/>
          <a:p>
            <a:pPr>
              <a:buNone/>
            </a:pPr>
            <a:endParaRPr lang="en-US" dirty="0" smtClean="0"/>
          </a:p>
          <a:p>
            <a:pPr>
              <a:buNone/>
            </a:pPr>
            <a:endParaRPr lang="en-US" dirty="0" smtClean="0"/>
          </a:p>
          <a:p>
            <a:pPr>
              <a:buNone/>
            </a:pPr>
            <a:r>
              <a:rPr lang="en-US" dirty="0" smtClean="0"/>
              <a:t>Baseball Primary Sources:</a:t>
            </a:r>
          </a:p>
          <a:p>
            <a:pPr>
              <a:buNone/>
            </a:pPr>
            <a:r>
              <a:rPr lang="en-US" dirty="0" smtClean="0"/>
              <a:t>LOC Primary Source Set: </a:t>
            </a:r>
            <a:r>
              <a:rPr lang="en-US" dirty="0" smtClean="0">
                <a:hlinkClick r:id="rId4"/>
              </a:rPr>
              <a:t>http://www.loc.gov/teachers/classroommaterials/primarysourcesets/baseball/</a:t>
            </a:r>
            <a:r>
              <a:rPr lang="en-US" dirty="0" smtClean="0"/>
              <a:t> </a:t>
            </a:r>
          </a:p>
          <a:p>
            <a:pPr>
              <a:buNone/>
            </a:pPr>
            <a:endParaRPr lang="en-US" dirty="0" smtClean="0"/>
          </a:p>
          <a:p>
            <a:pPr>
              <a:buNone/>
            </a:pPr>
            <a:endParaRPr lang="en-US" dirty="0" smtClean="0"/>
          </a:p>
          <a:p>
            <a:pPr>
              <a:buNone/>
            </a:pPr>
            <a:endParaRPr lang="en-US" dirty="0"/>
          </a:p>
        </p:txBody>
      </p:sp>
      <p:pic>
        <p:nvPicPr>
          <p:cNvPr id="4" name="Picture 3" descr="ani_haha (1).gif"/>
          <p:cNvPicPr>
            <a:picLocks noChangeAspect="1"/>
          </p:cNvPicPr>
          <p:nvPr/>
        </p:nvPicPr>
        <p:blipFill>
          <a:blip r:embed="rId5"/>
          <a:stretch>
            <a:fillRect/>
          </a:stretch>
        </p:blipFill>
        <p:spPr>
          <a:xfrm>
            <a:off x="6545368" y="274638"/>
            <a:ext cx="2141432" cy="196297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11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84200" y="338266"/>
            <a:ext cx="7861300"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square">
            <a:spAutoFit/>
          </a:bodyPr>
          <a:lstStyle/>
          <a:p>
            <a:pPr algn="ctr"/>
            <a:r>
              <a:rPr lang="en-US" altLang="ja-JP" sz="3600" dirty="0" smtClean="0"/>
              <a:t>Unlock the Mystery of the Common Core</a:t>
            </a:r>
            <a:endParaRPr lang="en-US" sz="3600" dirty="0"/>
          </a:p>
        </p:txBody>
      </p:sp>
      <p:sp>
        <p:nvSpPr>
          <p:cNvPr id="6" name="TextBox 5"/>
          <p:cNvSpPr txBox="1"/>
          <p:nvPr/>
        </p:nvSpPr>
        <p:spPr>
          <a:xfrm>
            <a:off x="1498600" y="292100"/>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a:srcRect l="63043"/>
          <a:stretch>
            <a:fillRect/>
          </a:stretch>
        </p:blipFill>
        <p:spPr>
          <a:xfrm>
            <a:off x="1168400" y="1400928"/>
            <a:ext cx="6794500" cy="5002402"/>
          </a:xfrm>
          <a:prstGeom prst="rect">
            <a:avLst/>
          </a:prstGeom>
          <a:ln>
            <a:noFill/>
          </a:ln>
          <a:effectLst>
            <a:softEdge rad="112500"/>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4436753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889000" y="762000"/>
            <a:ext cx="6731000" cy="15557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square">
            <a:spAutoFit/>
          </a:bodyPr>
          <a:lstStyle/>
          <a:p>
            <a:pPr algn="ctr"/>
            <a:r>
              <a:rPr lang="ja-JP" altLang="en-US" sz="4800" dirty="0"/>
              <a:t>“</a:t>
            </a:r>
            <a:r>
              <a:rPr lang="en-US" sz="4800" dirty="0"/>
              <a:t>Read like a detective, </a:t>
            </a:r>
            <a:r>
              <a:rPr lang="en-US" sz="4800" b="1" dirty="0">
                <a:solidFill>
                  <a:srgbClr val="FF0000"/>
                </a:solidFill>
              </a:rPr>
              <a:t>write like a reporter</a:t>
            </a:r>
            <a:r>
              <a:rPr lang="en-US" sz="4800" dirty="0"/>
              <a:t>.</a:t>
            </a:r>
            <a:r>
              <a:rPr lang="ja-JP" altLang="en-US" sz="4800" dirty="0"/>
              <a:t>”</a:t>
            </a:r>
            <a:endParaRPr lang="en-US" sz="4000" dirty="0"/>
          </a:p>
        </p:txBody>
      </p:sp>
      <p:pic>
        <p:nvPicPr>
          <p:cNvPr id="4" name="Picture 3" descr="79868500.jpg"/>
          <p:cNvPicPr>
            <a:picLocks noChangeAspect="1"/>
          </p:cNvPicPr>
          <p:nvPr/>
        </p:nvPicPr>
        <p:blipFill>
          <a:blip r:embed="rId3"/>
          <a:stretch>
            <a:fillRect/>
          </a:stretch>
        </p:blipFill>
        <p:spPr>
          <a:xfrm>
            <a:off x="5002911" y="2317750"/>
            <a:ext cx="3392678" cy="4464050"/>
          </a:xfrm>
          <a:prstGeom prst="rect">
            <a:avLst/>
          </a:prstGeom>
        </p:spPr>
      </p:pic>
      <p:pic>
        <p:nvPicPr>
          <p:cNvPr id="5" name="Picture 4" descr="146770028.jpg"/>
          <p:cNvPicPr>
            <a:picLocks noChangeAspect="1"/>
          </p:cNvPicPr>
          <p:nvPr/>
        </p:nvPicPr>
        <p:blipFill>
          <a:blip r:embed="rId4"/>
          <a:stretch>
            <a:fillRect/>
          </a:stretch>
        </p:blipFill>
        <p:spPr>
          <a:xfrm>
            <a:off x="723900" y="2317750"/>
            <a:ext cx="3041650" cy="4287942"/>
          </a:xfrm>
          <a:prstGeom prst="rect">
            <a:avLst/>
          </a:prstGeom>
        </p:spPr>
      </p:pic>
      <p:sp>
        <p:nvSpPr>
          <p:cNvPr id="6" name="TextBox 5"/>
          <p:cNvSpPr txBox="1"/>
          <p:nvPr/>
        </p:nvSpPr>
        <p:spPr>
          <a:xfrm>
            <a:off x="1498600" y="292100"/>
            <a:ext cx="184666" cy="369332"/>
          </a:xfrm>
          <a:prstGeom prst="rect">
            <a:avLst/>
          </a:prstGeom>
          <a:noFill/>
        </p:spPr>
        <p:txBody>
          <a:bodyPr wrap="non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4436753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p:txBody>
          <a:bodyPr/>
          <a:lstStyle/>
          <a:p>
            <a:pPr marL="0"/>
            <a:r>
              <a:rPr lang="en-US" sz="3600" b="1" dirty="0"/>
              <a:t>Newspaper in Education (NIE)</a:t>
            </a:r>
          </a:p>
        </p:txBody>
      </p:sp>
      <p:sp>
        <p:nvSpPr>
          <p:cNvPr id="73731" name="Rectangle 1027"/>
          <p:cNvSpPr>
            <a:spLocks noGrp="1" noChangeArrowheads="1"/>
          </p:cNvSpPr>
          <p:nvPr>
            <p:ph type="body" idx="1"/>
          </p:nvPr>
        </p:nvSpPr>
        <p:spPr>
          <a:xfrm>
            <a:off x="838200" y="1587500"/>
            <a:ext cx="7693025" cy="4059237"/>
          </a:xfrm>
        </p:spPr>
        <p:txBody>
          <a:bodyPr/>
          <a:lstStyle/>
          <a:p>
            <a:pPr marL="342900">
              <a:lnSpc>
                <a:spcPct val="80000"/>
              </a:lnSpc>
              <a:buFont typeface="Wingdings 3" pitchFamily="1" charset="2"/>
              <a:buChar char="â"/>
            </a:pPr>
            <a:r>
              <a:rPr lang="en-US" sz="2800" b="1" dirty="0"/>
              <a:t>The Tampa Bay Times </a:t>
            </a:r>
            <a:r>
              <a:rPr lang="en-US" sz="2800" b="1" dirty="0" smtClean="0"/>
              <a:t>NIE </a:t>
            </a:r>
            <a:r>
              <a:rPr lang="en-US" sz="2800" b="1" dirty="0"/>
              <a:t>program is a cooperative effort between schools and the Times to promote the use of newspapers in print and electronic form as educational resources. </a:t>
            </a:r>
          </a:p>
          <a:p>
            <a:pPr marL="342900">
              <a:lnSpc>
                <a:spcPct val="80000"/>
              </a:lnSpc>
              <a:buFont typeface="Wingdings 3" pitchFamily="1" charset="2"/>
              <a:buChar char="â"/>
            </a:pPr>
            <a:endParaRPr lang="en-US" sz="2800" b="1" dirty="0"/>
          </a:p>
          <a:p>
            <a:pPr marL="342900">
              <a:lnSpc>
                <a:spcPct val="80000"/>
              </a:lnSpc>
              <a:buFont typeface="Wingdings 3" pitchFamily="1" charset="2"/>
              <a:buChar char="â"/>
            </a:pPr>
            <a:r>
              <a:rPr lang="en-US" sz="2800" b="1" dirty="0"/>
              <a:t>The goal of NIE is to build future, life-long readers, productive citizens and critical thinkers.</a:t>
            </a:r>
          </a:p>
        </p:txBody>
      </p:sp>
      <p:pic>
        <p:nvPicPr>
          <p:cNvPr id="4" name="Picture 3"/>
          <p:cNvPicPr>
            <a:picLocks noChangeAspect="1"/>
          </p:cNvPicPr>
          <p:nvPr/>
        </p:nvPicPr>
        <p:blipFill>
          <a:blip r:embed="rId2"/>
          <a:srcRect r="79593" b="8235"/>
          <a:stretch>
            <a:fillRect/>
          </a:stretch>
        </p:blipFill>
        <p:spPr>
          <a:xfrm>
            <a:off x="7080250" y="4699000"/>
            <a:ext cx="1847850" cy="1981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3730">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7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1" grpId="0" build="p" bldLvl="2" autoUpdateAnimBg="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762000" y="1676400"/>
            <a:ext cx="7696200" cy="4876800"/>
          </a:xfrm>
          <a:ln/>
        </p:spPr>
        <p:txBody>
          <a:bodyPr rIns="132080">
            <a:normAutofit/>
          </a:bodyPr>
          <a:lstStyle/>
          <a:p>
            <a:pPr>
              <a:lnSpc>
                <a:spcPct val="90000"/>
              </a:lnSpc>
              <a:spcAft>
                <a:spcPts val="1200"/>
              </a:spcAft>
            </a:pPr>
            <a:r>
              <a:rPr lang="en-US" sz="2400" b="1" dirty="0"/>
              <a:t>The Tampa Bay Times Newspaper in Education program provides free resources to Citrus, Hernando, Hillsborough, Manatee, Pasco and Pinellas counties</a:t>
            </a:r>
            <a:r>
              <a:rPr lang="en-US" sz="2400" b="1" dirty="0" smtClean="0"/>
              <a:t>.</a:t>
            </a:r>
          </a:p>
          <a:p>
            <a:pPr lvl="1">
              <a:lnSpc>
                <a:spcPct val="90000"/>
              </a:lnSpc>
              <a:spcAft>
                <a:spcPts val="1200"/>
              </a:spcAft>
              <a:buFont typeface="Wingdings" pitchFamily="1" charset="2"/>
              <a:buChar char="Ø"/>
            </a:pPr>
            <a:r>
              <a:rPr lang="en-US" sz="2400" b="1" dirty="0"/>
              <a:t>The TBT NIE provides more than 5-million newspapers, electronic licenses and curriculum guides to classrooms around Tampa Bay each year</a:t>
            </a:r>
            <a:endParaRPr lang="en-US" sz="2400" b="1" dirty="0" smtClean="0"/>
          </a:p>
          <a:p>
            <a:pPr lvl="1">
              <a:lnSpc>
                <a:spcPct val="90000"/>
              </a:lnSpc>
              <a:spcAft>
                <a:spcPts val="1200"/>
              </a:spcAft>
              <a:buFont typeface="Wingdings" pitchFamily="1" charset="2"/>
              <a:buChar char="Ø"/>
            </a:pPr>
            <a:r>
              <a:rPr lang="en-US" sz="2400" b="1" dirty="0" smtClean="0"/>
              <a:t>TBT </a:t>
            </a:r>
            <a:r>
              <a:rPr lang="en-US" sz="2400" b="1" dirty="0"/>
              <a:t>NIE hosts teacher </a:t>
            </a:r>
            <a:r>
              <a:rPr lang="en-US" sz="2400" b="1" dirty="0" smtClean="0"/>
              <a:t>workshops</a:t>
            </a:r>
          </a:p>
          <a:p>
            <a:pPr lvl="1">
              <a:lnSpc>
                <a:spcPct val="90000"/>
              </a:lnSpc>
              <a:spcAft>
                <a:spcPts val="1200"/>
              </a:spcAft>
              <a:buFont typeface="Wingdings" pitchFamily="1" charset="2"/>
              <a:buChar char="Ø"/>
            </a:pPr>
            <a:r>
              <a:rPr lang="en-US" sz="2400" b="1" dirty="0"/>
              <a:t>TBT NIE provides teachers with free lesson plans in print and online – </a:t>
            </a:r>
            <a:r>
              <a:rPr lang="en-US" sz="2400" b="1" dirty="0" err="1"/>
              <a:t>www.tampabay.com/nie</a:t>
            </a:r>
            <a:r>
              <a:rPr lang="en-US" sz="2400" b="1" dirty="0"/>
              <a:t>.</a:t>
            </a:r>
          </a:p>
        </p:txBody>
      </p:sp>
      <p:sp>
        <p:nvSpPr>
          <p:cNvPr id="5127" name="Rectangle 7"/>
          <p:cNvSpPr>
            <a:spLocks noGrp="1" noChangeArrowheads="1"/>
          </p:cNvSpPr>
          <p:nvPr>
            <p:ph type="title"/>
          </p:nvPr>
        </p:nvSpPr>
        <p:spPr/>
        <p:txBody>
          <a:bodyPr/>
          <a:lstStyle/>
          <a:p>
            <a:r>
              <a:rPr lang="en-US" sz="3600" b="1" dirty="0"/>
              <a:t>Times NIE services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27">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122">
                                            <p:txEl>
                                              <p:pRg st="0" end="0"/>
                                            </p:txEl>
                                          </p:spTgt>
                                        </p:tgtEl>
                                        <p:attrNameLst>
                                          <p:attrName>style.visibility</p:attrName>
                                        </p:attrNameLst>
                                      </p:cBhvr>
                                      <p:to>
                                        <p:strVal val="visible"/>
                                      </p:to>
                                    </p:set>
                                    <p:anim calcmode="lin" valueType="num">
                                      <p:cBhvr additive="base">
                                        <p:cTn id="11" dur="500" fill="hold"/>
                                        <p:tgtEl>
                                          <p:spTgt spid="512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22">
                                            <p:txEl>
                                              <p:pRg st="1" end="1"/>
                                            </p:txEl>
                                          </p:spTgt>
                                        </p:tgtEl>
                                        <p:attrNameLst>
                                          <p:attrName>style.visibility</p:attrName>
                                        </p:attrNameLst>
                                      </p:cBhvr>
                                      <p:to>
                                        <p:strVal val="visible"/>
                                      </p:to>
                                    </p:set>
                                    <p:anim calcmode="lin" valueType="num">
                                      <p:cBhvr additive="base">
                                        <p:cTn id="17" dur="500" fill="hold"/>
                                        <p:tgtEl>
                                          <p:spTgt spid="512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22">
                                            <p:txEl>
                                              <p:pRg st="2" end="2"/>
                                            </p:txEl>
                                          </p:spTgt>
                                        </p:tgtEl>
                                        <p:attrNameLst>
                                          <p:attrName>style.visibility</p:attrName>
                                        </p:attrNameLst>
                                      </p:cBhvr>
                                      <p:to>
                                        <p:strVal val="visible"/>
                                      </p:to>
                                    </p:set>
                                    <p:anim calcmode="lin" valueType="num">
                                      <p:cBhvr additive="base">
                                        <p:cTn id="23" dur="500" fill="hold"/>
                                        <p:tgtEl>
                                          <p:spTgt spid="512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122">
                                            <p:txEl>
                                              <p:pRg st="3" end="3"/>
                                            </p:txEl>
                                          </p:spTgt>
                                        </p:tgtEl>
                                        <p:attrNameLst>
                                          <p:attrName>style.visibility</p:attrName>
                                        </p:attrNameLst>
                                      </p:cBhvr>
                                      <p:to>
                                        <p:strVal val="visible"/>
                                      </p:to>
                                    </p:set>
                                    <p:anim calcmode="lin" valueType="num">
                                      <p:cBhvr additive="base">
                                        <p:cTn id="29" dur="500" fill="hold"/>
                                        <p:tgtEl>
                                          <p:spTgt spid="512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bldLvl="3" autoUpdateAnimBg="0"/>
      <p:bldP spid="5127" grpId="0" autoUpdateAnimBg="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marL="0"/>
            <a:r>
              <a:rPr lang="en-US" sz="3600" b="1" dirty="0"/>
              <a:t>Developing daily </a:t>
            </a:r>
            <a:r>
              <a:rPr lang="en-US" sz="3600" b="1" dirty="0" smtClean="0"/>
              <a:t>habits</a:t>
            </a:r>
            <a:endParaRPr lang="en-US" sz="3600" b="1" dirty="0"/>
          </a:p>
        </p:txBody>
      </p:sp>
      <p:sp>
        <p:nvSpPr>
          <p:cNvPr id="74755" name="Rectangle 3"/>
          <p:cNvSpPr>
            <a:spLocks noGrp="1" noChangeArrowheads="1"/>
          </p:cNvSpPr>
          <p:nvPr>
            <p:ph type="body" idx="1"/>
          </p:nvPr>
        </p:nvSpPr>
        <p:spPr>
          <a:xfrm>
            <a:off x="457200" y="812800"/>
            <a:ext cx="8394700" cy="5588000"/>
          </a:xfrm>
        </p:spPr>
        <p:txBody>
          <a:bodyPr/>
          <a:lstStyle/>
          <a:p>
            <a:pPr marL="342900">
              <a:lnSpc>
                <a:spcPct val="90000"/>
              </a:lnSpc>
              <a:spcBef>
                <a:spcPct val="10000"/>
              </a:spcBef>
              <a:spcAft>
                <a:spcPts val="600"/>
              </a:spcAft>
              <a:buFont typeface="Wingdings" pitchFamily="1" charset="2"/>
              <a:buChar char="v"/>
            </a:pPr>
            <a:endParaRPr lang="en-US" sz="2400" b="1" dirty="0">
              <a:latin typeface="Franklin Gothic Medium" pitchFamily="1" charset="0"/>
            </a:endParaRPr>
          </a:p>
          <a:p>
            <a:pPr marL="342900">
              <a:lnSpc>
                <a:spcPct val="90000"/>
              </a:lnSpc>
              <a:spcBef>
                <a:spcPct val="10000"/>
              </a:spcBef>
              <a:spcAft>
                <a:spcPts val="600"/>
              </a:spcAft>
              <a:buFont typeface="Wingdings" pitchFamily="1" charset="2"/>
              <a:buChar char="v"/>
            </a:pPr>
            <a:r>
              <a:rPr lang="en-US" sz="2400" b="1" dirty="0"/>
              <a:t>Using the newspaper in your classroom and NIE curriculum on a regular basis helps students develop daily reading habits that they will carry through their lives.</a:t>
            </a:r>
            <a:r>
              <a:rPr lang="en-US" sz="2400" b="1" dirty="0" smtClean="0"/>
              <a:t> </a:t>
            </a:r>
          </a:p>
          <a:p>
            <a:pPr marL="342900">
              <a:lnSpc>
                <a:spcPct val="90000"/>
              </a:lnSpc>
              <a:spcBef>
                <a:spcPct val="10000"/>
              </a:spcBef>
              <a:spcAft>
                <a:spcPts val="600"/>
              </a:spcAft>
              <a:buFont typeface="Wingdings" pitchFamily="1" charset="2"/>
              <a:buChar char="v"/>
            </a:pPr>
            <a:r>
              <a:rPr lang="en-US" sz="2400" b="1" dirty="0"/>
              <a:t>The Times provides a vital link to the real world for students who too often do not realize the value of their academic programs. The study of today's critical issues, events and people helps students understand the past and see a role for themselves in their future world. </a:t>
            </a:r>
          </a:p>
        </p:txBody>
      </p:sp>
      <p:pic>
        <p:nvPicPr>
          <p:cNvPr id="8" name="Picture 7"/>
          <p:cNvPicPr>
            <a:picLocks noChangeAspect="1"/>
          </p:cNvPicPr>
          <p:nvPr/>
        </p:nvPicPr>
        <p:blipFill>
          <a:blip r:embed="rId2"/>
          <a:stretch>
            <a:fillRect/>
          </a:stretch>
        </p:blipFill>
        <p:spPr>
          <a:xfrm>
            <a:off x="5486400" y="4371975"/>
            <a:ext cx="2241550" cy="2241550"/>
          </a:xfrm>
          <a:prstGeom prst="rect">
            <a:avLst/>
          </a:prstGeom>
        </p:spPr>
      </p:pic>
      <p:pic>
        <p:nvPicPr>
          <p:cNvPr id="9" name="Picture 8"/>
          <p:cNvPicPr>
            <a:picLocks noChangeAspect="1"/>
          </p:cNvPicPr>
          <p:nvPr/>
        </p:nvPicPr>
        <p:blipFill>
          <a:blip r:embed="rId3"/>
          <a:stretch>
            <a:fillRect/>
          </a:stretch>
        </p:blipFill>
        <p:spPr>
          <a:xfrm>
            <a:off x="774700" y="4460875"/>
            <a:ext cx="2152650" cy="21526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4754">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anim calcmode="lin" valueType="num">
                                      <p:cBhvr additive="base">
                                        <p:cTn id="11"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4755">
                                            <p:txEl>
                                              <p:pRg st="2" end="2"/>
                                            </p:txEl>
                                          </p:spTgt>
                                        </p:tgtEl>
                                        <p:attrNameLst>
                                          <p:attrName>style.visibility</p:attrName>
                                        </p:attrNameLst>
                                      </p:cBhvr>
                                      <p:to>
                                        <p:strVal val="visible"/>
                                      </p:to>
                                    </p:set>
                                    <p:anim calcmode="lin" valueType="num">
                                      <p:cBhvr additive="base">
                                        <p:cTn id="17"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utoUpdateAnimBg="0"/>
      <p:bldP spid="74755" grpId="0" build="p" bldLvl="2" autoUpdateAnimBg="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274638"/>
            <a:ext cx="4292600" cy="1143000"/>
          </a:xfrm>
          <a:ln/>
        </p:spPr>
        <p:txBody>
          <a:bodyPr rIns="132080">
            <a:normAutofit/>
          </a:bodyPr>
          <a:lstStyle/>
          <a:p>
            <a:r>
              <a:rPr lang="en-US" b="1" dirty="0"/>
              <a:t>Engaging Readers</a:t>
            </a:r>
          </a:p>
        </p:txBody>
      </p:sp>
      <p:sp>
        <p:nvSpPr>
          <p:cNvPr id="7171" name="Rectangle 3"/>
          <p:cNvSpPr>
            <a:spLocks/>
          </p:cNvSpPr>
          <p:nvPr/>
        </p:nvSpPr>
        <p:spPr bwMode="auto">
          <a:xfrm>
            <a:off x="762000" y="1524000"/>
            <a:ext cx="3987800" cy="4622800"/>
          </a:xfrm>
          <a:prstGeom prst="rect">
            <a:avLst/>
          </a:prstGeom>
          <a:noFill/>
          <a:ln w="12700">
            <a:noFill/>
            <a:miter lim="800000"/>
            <a:headEnd/>
            <a:tailEnd/>
          </a:ln>
        </p:spPr>
        <p:txBody>
          <a:bodyPr lIns="0" tIns="0" rIns="40639" bIns="0">
            <a:prstTxWarp prst="textNoShape">
              <a:avLst/>
            </a:prstTxWarp>
          </a:bodyPr>
          <a:lstStyle/>
          <a:p>
            <a:pPr marL="39688">
              <a:spcBef>
                <a:spcPts val="1150"/>
              </a:spcBef>
            </a:pPr>
            <a:r>
              <a:rPr lang="en-US" sz="2400" b="1" dirty="0">
                <a:solidFill>
                  <a:schemeClr val="tx1"/>
                </a:solidFill>
                <a:ea typeface="Arial" pitchFamily="1" charset="0"/>
                <a:cs typeface="Arial" pitchFamily="1" charset="0"/>
              </a:rPr>
              <a:t>Combining the use of print newspapers and technology in the classroom will engage your struggling readers, bored underachievers or IB/advanced students.</a:t>
            </a:r>
          </a:p>
          <a:p>
            <a:pPr marL="39688">
              <a:spcBef>
                <a:spcPts val="1150"/>
              </a:spcBef>
            </a:pPr>
            <a:endParaRPr lang="en-US" sz="2400" b="1" dirty="0">
              <a:solidFill>
                <a:schemeClr val="tx1"/>
              </a:solidFill>
              <a:ea typeface="Arial" pitchFamily="1" charset="0"/>
              <a:cs typeface="Arial" pitchFamily="1" charset="0"/>
            </a:endParaRPr>
          </a:p>
          <a:p>
            <a:pPr marL="39688">
              <a:spcBef>
                <a:spcPts val="1150"/>
              </a:spcBef>
            </a:pPr>
            <a:r>
              <a:rPr lang="en-US" sz="2400" b="1" dirty="0">
                <a:solidFill>
                  <a:schemeClr val="tx1"/>
                </a:solidFill>
                <a:ea typeface="Arial" pitchFamily="1" charset="0"/>
                <a:cs typeface="Arial" pitchFamily="1" charset="0"/>
              </a:rPr>
              <a:t>(We know certain classrooms need to have the newsprint version, so we temporarily have a limited number of print copies available.) </a:t>
            </a:r>
          </a:p>
        </p:txBody>
      </p:sp>
      <p:pic>
        <p:nvPicPr>
          <p:cNvPr id="6" name="Picture 5" descr="south_pinellas_edition_20130613_A00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749800" y="0"/>
            <a:ext cx="372745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1846</TotalTime>
  <Words>1164</Words>
  <Application>Microsoft Macintosh PowerPoint</Application>
  <PresentationFormat>On-screen Show (4:3)</PresentationFormat>
  <Paragraphs>127</Paragraphs>
  <Slides>30</Slides>
  <Notes>2</Notes>
  <HiddenSlides>0</HiddenSlides>
  <MMClips>0</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Office Theme</vt:lpstr>
      <vt:lpstr>Unlocking the Mystery of the Common Core: Reading and Writing with the Rays</vt:lpstr>
      <vt:lpstr>What is Black and White &amp; Still Read All Over?</vt:lpstr>
      <vt:lpstr>What is Black and White &amp; Still Read All Over?</vt:lpstr>
      <vt:lpstr>Slide 4</vt:lpstr>
      <vt:lpstr>Slide 5</vt:lpstr>
      <vt:lpstr>Newspaper in Education (NIE)</vt:lpstr>
      <vt:lpstr>Times NIE services</vt:lpstr>
      <vt:lpstr>Developing daily habits</vt:lpstr>
      <vt:lpstr>Engaging Readers</vt:lpstr>
      <vt:lpstr>Slide 10</vt:lpstr>
      <vt:lpstr>Cool features</vt:lpstr>
      <vt:lpstr>Access to the electronic edition</vt:lpstr>
      <vt:lpstr>Access to the electronic edition</vt:lpstr>
      <vt:lpstr>CSI-R Model for Reading -&gt; Writing</vt:lpstr>
      <vt:lpstr>Writing texts and purposes</vt:lpstr>
      <vt:lpstr>Write Arguments to Support Claims</vt:lpstr>
      <vt:lpstr>Write Informative/Explanatory Texts</vt:lpstr>
      <vt:lpstr>Write Informative/Explanatory Texts</vt:lpstr>
      <vt:lpstr>Write Narratives </vt:lpstr>
      <vt:lpstr>Production &amp; Distribution of Writing</vt:lpstr>
      <vt:lpstr>Research to build and connect knowledge</vt:lpstr>
      <vt:lpstr>Conduct research projects based on focused “text-dependent questions”</vt:lpstr>
      <vt:lpstr>Gather relevant information from multiple print and digital sources . . .</vt:lpstr>
      <vt:lpstr>. . . assess the credibility and accuracy of each source . . .</vt:lpstr>
      <vt:lpstr>Draw evidence from texts to support analysis, reflection, and research.</vt:lpstr>
      <vt:lpstr>Range of Writing </vt:lpstr>
      <vt:lpstr> </vt:lpstr>
      <vt:lpstr>Slide 28</vt:lpstr>
      <vt:lpstr>Using News Sources for Economics</vt:lpstr>
      <vt:lpstr>Thank You!</vt:lpstr>
    </vt:vector>
  </TitlesOfParts>
  <Company>University of South Florida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Todd</dc:creator>
  <cp:lastModifiedBy>Deborah Kozdras</cp:lastModifiedBy>
  <cp:revision>47</cp:revision>
  <cp:lastPrinted>2013-04-30T20:34:37Z</cp:lastPrinted>
  <dcterms:created xsi:type="dcterms:W3CDTF">2013-07-02T22:26:07Z</dcterms:created>
  <dcterms:modified xsi:type="dcterms:W3CDTF">2013-07-02T22:27:29Z</dcterms:modified>
</cp:coreProperties>
</file>