
<file path=[Content_Types].xml><?xml version="1.0" encoding="utf-8"?>
<Types xmlns="http://schemas.openxmlformats.org/package/2006/content-types">
  <Override PartName="/ppt/slides/slide18.xml" ContentType="application/vnd.openxmlformats-officedocument.presentationml.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Default Extension="rels" ContentType="application/vnd.openxmlformats-package.relationships+xml"/>
  <Override PartName="/ppt/slides/slide10.xml" ContentType="application/vnd.openxmlformats-officedocument.presentationml.slide+xml"/>
  <Override PartName="/ppt/slideLayouts/slideLayout5.xml" ContentType="application/vnd.openxmlformats-officedocument.presentationml.slideLayout+xml"/>
  <Override PartName="/ppt/notesMasters/notesMaster1.xml" ContentType="application/vnd.openxmlformats-officedocument.presentationml.notesMaster+xml"/>
  <Override PartName="/ppt/slides/slide1.xml" ContentType="application/vnd.openxmlformats-officedocument.presentationml.slide+xml"/>
  <Override PartName="/ppt/slides/slide26.xml" ContentType="application/vnd.openxmlformats-officedocument.presentationml.slide+xml"/>
  <Override PartName="/ppt/handoutMasters/handoutMaster1.xml" ContentType="application/vnd.openxmlformats-officedocument.presentationml.handoutMaster+xml"/>
  <Default Extension="jpeg" ContentType="image/jpeg"/>
  <Override PartName="/ppt/theme/theme2.xml" ContentType="application/vnd.openxmlformats-officedocument.theme+xml"/>
  <Override PartName="/ppt/slideLayouts/slideLayout1.xml" ContentType="application/vnd.openxmlformats-officedocument.presentationml.slideLayout+xml"/>
  <Override PartName="/docProps/app.xml" ContentType="application/vnd.openxmlformats-officedocument.extended-properties+xml"/>
  <Override PartName="/ppt/slides/slide22.xml" ContentType="application/vnd.openxmlformats-officedocument.presentationml.slide+xml"/>
  <Override PartName="/ppt/slides/slide30.xml" ContentType="application/vnd.openxmlformats-officedocument.presentationml.slide+xml"/>
  <Default Extension="xml" ContentType="application/xml"/>
  <Override PartName="/ppt/slides/slide19.xml" ContentType="application/vnd.openxmlformats-officedocument.presentationml.slide+xml"/>
  <Override PartName="/ppt/tableStyles.xml" ContentType="application/vnd.openxmlformats-officedocument.presentationml.tableStyles+xml"/>
  <Override PartName="/ppt/slides/slide15.xml" ContentType="application/vnd.openxmlformats-officedocument.presentationml.slide+xml"/>
  <Override PartName="/ppt/notesSlides/notesSlide1.xml" ContentType="application/vnd.openxmlformats-officedocument.presentationml.notes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slides/slide27.xml" ContentType="application/vnd.openxmlformats-officedocument.presentationml.slide+xml"/>
  <Override PartName="/ppt/slides/slide2.xml" ContentType="application/vnd.openxmlformats-officedocument.presentationml.slide+xml"/>
  <Override PartName="/ppt/theme/theme3.xml" ContentType="application/vnd.openxmlformats-officedocument.theme+xml"/>
  <Override PartName="/ppt/slideLayouts/slideLayout2.xml" ContentType="application/vnd.openxmlformats-officedocument.presentationml.slideLayout+xml"/>
  <Default Extension="png" ContentType="image/png"/>
  <Override PartName="/ppt/slides/slide23.xml" ContentType="application/vnd.openxmlformats-officedocument.presentationml.slide+xml"/>
  <Override PartName="/ppt/slides/slide31.xml" ContentType="application/vnd.openxmlformats-officedocument.presentationml.slide+xml"/>
  <Default Extension="gif" ContentType="image/gif"/>
  <Override PartName="/ppt/slides/slide16.xml" ContentType="application/vnd.openxmlformats-officedocument.presentationml.slide+xml"/>
  <Override PartName="/ppt/notesSlides/notesSlide2.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28.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Override PartName="/ppt/slides/slide32.xml" ContentType="application/vnd.openxmlformats-officedocument.presentationml.slide+xml"/>
  <Override PartName="/ppt/slides/slide20.xml" ContentType="application/vnd.openxmlformats-officedocument.presentationml.slide+xml"/>
  <Override PartName="/ppt/slides/slide1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Override PartName="/ppt/slides/slide29.xml" ContentType="application/vnd.openxmlformats-officedocument.presentationml.slide+xml"/>
  <Override PartName="/ppt/slideLayouts/slideLayout4.xml" ContentType="application/vnd.openxmlformats-officedocument.presentationml.slideLayout+xml"/>
  <Override PartName="/ppt/slides/slide25.xml" ContentType="application/vnd.openxmlformats-officedocument.presentationml.slide+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60" r:id="rId1"/>
  </p:sldMasterIdLst>
  <p:notesMasterIdLst>
    <p:notesMasterId r:id="rId34"/>
  </p:notesMasterIdLst>
  <p:handoutMasterIdLst>
    <p:handoutMasterId r:id="rId35"/>
  </p:handoutMasterIdLst>
  <p:sldIdLst>
    <p:sldId id="328" r:id="rId2"/>
    <p:sldId id="324" r:id="rId3"/>
    <p:sldId id="317" r:id="rId4"/>
    <p:sldId id="318" r:id="rId5"/>
    <p:sldId id="377" r:id="rId6"/>
    <p:sldId id="378" r:id="rId7"/>
    <p:sldId id="379" r:id="rId8"/>
    <p:sldId id="380" r:id="rId9"/>
    <p:sldId id="319" r:id="rId10"/>
    <p:sldId id="376" r:id="rId11"/>
    <p:sldId id="341" r:id="rId12"/>
    <p:sldId id="321" r:id="rId13"/>
    <p:sldId id="322" r:id="rId14"/>
    <p:sldId id="288" r:id="rId15"/>
    <p:sldId id="344" r:id="rId16"/>
    <p:sldId id="349" r:id="rId17"/>
    <p:sldId id="350" r:id="rId18"/>
    <p:sldId id="351" r:id="rId19"/>
    <p:sldId id="360" r:id="rId20"/>
    <p:sldId id="352" r:id="rId21"/>
    <p:sldId id="361" r:id="rId22"/>
    <p:sldId id="381" r:id="rId23"/>
    <p:sldId id="382" r:id="rId24"/>
    <p:sldId id="366" r:id="rId25"/>
    <p:sldId id="365" r:id="rId26"/>
    <p:sldId id="370" r:id="rId27"/>
    <p:sldId id="367" r:id="rId28"/>
    <p:sldId id="364" r:id="rId29"/>
    <p:sldId id="383" r:id="rId30"/>
    <p:sldId id="384" r:id="rId31"/>
    <p:sldId id="385" r:id="rId32"/>
    <p:sldId id="358" r:id="rId3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rnWhat="handouts3" frameSlides="1"/>
  <p:showPr showNarration="1">
    <p:present/>
    <p:sldAll/>
    <p:penClr>
      <a:prstClr val="red"/>
    </p:penClr>
    <p:extLst>
      <p:ext uri="{EC167BDD-8182-4AB7-AECC-EB403E3ABB37}">
        <p14:laserClr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a:srgbClr val="FF0000"/>
        </p14:laserClr>
      </p:ext>
      <p:ext uri="{2FDB2607-1784-4EEB-B798-7EB5836EED8A}">
        <p14:showMediaCtrls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
      </p:ext>
    </p:extLst>
  </p:showPr>
  <p:clrMru>
    <a:srgbClr val="115639"/>
    <a:srgbClr val="124E33"/>
    <a:srgbClr val="22693E"/>
  </p:clrMru>
  <p:extLst>
    <p:ext uri="{E76CE94A-603C-4142-B9EB-6D1370010A27}">
      <p14:discardImageEditData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0"/>
    </p:ext>
    <p:ext uri="{D31A062A-798A-4329-ABDD-BBA856620510}">
      <p14:defaultImageDpi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20"/>
    <p:restoredTop sz="94660"/>
  </p:normalViewPr>
  <p:slideViewPr>
    <p:cSldViewPr snapToGrid="0" snapToObjects="1">
      <p:cViewPr>
        <p:scale>
          <a:sx n="100" d="100"/>
          <a:sy n="100" d="100"/>
        </p:scale>
        <p:origin x="-2592" y="-117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notesMaster" Target="notesMasters/notesMaster1.xml"/><Relationship Id="rId35" Type="http://schemas.openxmlformats.org/officeDocument/2006/relationships/handoutMaster" Target="handoutMasters/handoutMaster1.xml"/><Relationship Id="rId36" Type="http://schemas.openxmlformats.org/officeDocument/2006/relationships/printerSettings" Target="printerSettings/printerSettings1.bin"/><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presProps" Target="presProps.xml"/><Relationship Id="rId38" Type="http://schemas.openxmlformats.org/officeDocument/2006/relationships/viewProps" Target="viewProps.xml"/><Relationship Id="rId39" Type="http://schemas.openxmlformats.org/officeDocument/2006/relationships/theme" Target="theme/theme1.xml"/><Relationship Id="rId4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04FB1D1-20D6-5941-BE62-E80DD0396460}" type="datetimeFigureOut">
              <a:rPr lang="en-US" smtClean="0"/>
              <a:pPr/>
              <a:t>11/19/13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05250A6-BCDF-1D49-A830-0238EA112BFC}"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9949652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1F649C5-CD83-494E-9DCD-E791F53038B5}" type="datetimeFigureOut">
              <a:rPr lang="en-US" smtClean="0"/>
              <a:pPr/>
              <a:t>11/19/13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1D690C4-792E-C349-B12A-00E029A16F4A}"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28394364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2F39725-34F5-EB43-B812-F592211B1651}" type="slidenum">
              <a:rPr lang="en-US"/>
              <a:pPr/>
              <a:t>14</a:t>
            </a:fld>
            <a:endParaRPr lang="en-US"/>
          </a:p>
        </p:txBody>
      </p:sp>
      <p:sp>
        <p:nvSpPr>
          <p:cNvPr id="7170"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FAA26D3D-D897-4be2-8F04-BA451C77F1D7}">
              <ma14:placeholderFlag xmlns:a="http://schemas.openxmlformats.org/drawingml/2006/main" xmlns:r="http://schemas.openxmlformats.org/officeDocument/2006/relationships" xmlns:p="http://schemas.openxmlformats.org/presentationml/2006/main" xmlns="" xmlns:ma14="http://schemas.microsoft.com/office/mac/drawingml/2011/main" xmlns:mv="urn:schemas-microsoft-com:mac:vml" xmlns:mc="http://schemas.openxmlformats.org/markup-compatibility/2006" val="1"/>
            </a:ext>
          </a:extLst>
        </p:spPr>
      </p:sp>
      <p:sp>
        <p:nvSpPr>
          <p:cNvPr id="7171"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a:extLst>
            <a:ext uri="{FAA26D3D-D897-4be2-8F04-BA451C77F1D7}">
              <ma14:placeholderFlag xmlns:a="http://schemas.openxmlformats.org/drawingml/2006/main" xmlns:r="http://schemas.openxmlformats.org/officeDocument/2006/relationships" xmlns:p="http://schemas.openxmlformats.org/presentationml/2006/main" xmlns="" xmlns:ma14="http://schemas.microsoft.com/office/mac/drawingml/2011/main" xmlns:mv="urn:schemas-microsoft-com:mac:vml" xmlns:mc="http://schemas.openxmlformats.org/markup-compatibility/2006" val="1"/>
            </a:ext>
          </a:extLst>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2F39725-34F5-EB43-B812-F592211B1651}" type="slidenum">
              <a:rPr lang="en-US"/>
              <a:pPr/>
              <a:t>15</a:t>
            </a:fld>
            <a:endParaRPr lang="en-US"/>
          </a:p>
        </p:txBody>
      </p:sp>
      <p:sp>
        <p:nvSpPr>
          <p:cNvPr id="7170"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FAA26D3D-D897-4be2-8F04-BA451C77F1D7}">
              <ma14:placeholderFlag xmlns:a="http://schemas.openxmlformats.org/drawingml/2006/main" xmlns:r="http://schemas.openxmlformats.org/officeDocument/2006/relationships" xmlns:p="http://schemas.openxmlformats.org/presentationml/2006/main" xmlns="" xmlns:ma14="http://schemas.microsoft.com/office/mac/drawingml/2011/main" xmlns:mv="urn:schemas-microsoft-com:mac:vml" xmlns:mc="http://schemas.openxmlformats.org/markup-compatibility/2006" val="1"/>
            </a:ext>
          </a:extLst>
        </p:spPr>
      </p:sp>
      <p:sp>
        <p:nvSpPr>
          <p:cNvPr id="7171"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a:extLst>
            <a:ext uri="{FAA26D3D-D897-4be2-8F04-BA451C77F1D7}">
              <ma14:placeholderFlag xmlns:a="http://schemas.openxmlformats.org/drawingml/2006/main" xmlns:r="http://schemas.openxmlformats.org/officeDocument/2006/relationships" xmlns:p="http://schemas.openxmlformats.org/presentationml/2006/main" xmlns="" xmlns:ma14="http://schemas.microsoft.com/office/mac/drawingml/2011/main" xmlns:mv="urn:schemas-microsoft-com:mac:vml" xmlns:mc="http://schemas.openxmlformats.org/markup-compatibility/2006" val="1"/>
            </a:ext>
          </a:extLst>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64AC415-0CFF-994C-977D-B5A89CFE1190}" type="datetimeFigureOut">
              <a:rPr lang="en-US" smtClean="0"/>
              <a:pPr/>
              <a:t>11/19/13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0B00CD-7E20-8E47-9714-8F3A03D4932F}"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64AC415-0CFF-994C-977D-B5A89CFE1190}" type="datetimeFigureOut">
              <a:rPr lang="en-US" smtClean="0"/>
              <a:pPr/>
              <a:t>11/19/13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0B00CD-7E20-8E47-9714-8F3A03D4932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64AC415-0CFF-994C-977D-B5A89CFE1190}" type="datetimeFigureOut">
              <a:rPr lang="en-US" smtClean="0"/>
              <a:pPr/>
              <a:t>11/19/13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0B00CD-7E20-8E47-9714-8F3A03D4932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64AC415-0CFF-994C-977D-B5A89CFE1190}" type="datetimeFigureOut">
              <a:rPr lang="en-US" smtClean="0"/>
              <a:pPr/>
              <a:t>11/19/13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0B00CD-7E20-8E47-9714-8F3A03D4932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64AC415-0CFF-994C-977D-B5A89CFE1190}" type="datetimeFigureOut">
              <a:rPr lang="en-US" smtClean="0"/>
              <a:pPr/>
              <a:t>11/19/13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0B00CD-7E20-8E47-9714-8F3A03D4932F}"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64AC415-0CFF-994C-977D-B5A89CFE1190}" type="datetimeFigureOut">
              <a:rPr lang="en-US" smtClean="0"/>
              <a:pPr/>
              <a:t>11/19/13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0B00CD-7E20-8E47-9714-8F3A03D4932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64AC415-0CFF-994C-977D-B5A89CFE1190}" type="datetimeFigureOut">
              <a:rPr lang="en-US" smtClean="0"/>
              <a:pPr/>
              <a:t>11/19/13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B0B00CD-7E20-8E47-9714-8F3A03D4932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64AC415-0CFF-994C-977D-B5A89CFE1190}" type="datetimeFigureOut">
              <a:rPr lang="en-US" smtClean="0"/>
              <a:pPr/>
              <a:t>11/19/13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B0B00CD-7E20-8E47-9714-8F3A03D4932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4AC415-0CFF-994C-977D-B5A89CFE1190}" type="datetimeFigureOut">
              <a:rPr lang="en-US" smtClean="0"/>
              <a:pPr/>
              <a:t>11/19/13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B0B00CD-7E20-8E47-9714-8F3A03D4932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64AC415-0CFF-994C-977D-B5A89CFE1190}" type="datetimeFigureOut">
              <a:rPr lang="en-US" smtClean="0"/>
              <a:pPr/>
              <a:t>11/19/13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0B00CD-7E20-8E47-9714-8F3A03D4932F}"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64AC415-0CFF-994C-977D-B5A89CFE1190}" type="datetimeFigureOut">
              <a:rPr lang="en-US" smtClean="0"/>
              <a:pPr/>
              <a:t>11/19/13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0B00CD-7E20-8E47-9714-8F3A03D4932F}"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4F0947-DA5F-8A4E-BBA4-95A87BADF07A}" type="datetimeFigureOut">
              <a:rPr lang="en-US" smtClean="0"/>
              <a:pPr/>
              <a:t>11/19/13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206559-D0DD-0C42-A571-97112794FAA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nieonline.com/tbtimes/downloads/supplements/13_go_green.pdf" TargetMode="Externa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tampabay.com/nie"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4" Type="http://schemas.openxmlformats.org/officeDocument/2006/relationships/image" Target="../media/image14.jpeg"/><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blogs.loc.gov/loc/2012/10/black-and-white-and-still-read-all-over/" TargetMode="External"/><Relationship Id="rId3"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psgs.usf.edu/office-of-sustainability"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http://www.tampabay.com/specials/2010/interactives/florida-panther-habitat-facts/" TargetMode="External"/><Relationship Id="rId3" Type="http://schemas.openxmlformats.org/officeDocument/2006/relationships/image" Target="../media/image2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http://www.tampabay.com/nie/zoo/" TargetMode="External"/><Relationship Id="rId3" Type="http://schemas.openxmlformats.org/officeDocument/2006/relationships/image" Target="../media/image24.png"/></Relationships>
</file>

<file path=ppt/slides/_rels/slide32.xml.rels><?xml version="1.0" encoding="UTF-8" standalone="yes"?>
<Relationships xmlns="http://schemas.openxmlformats.org/package/2006/relationships"><Relationship Id="rId3" Type="http://schemas.openxmlformats.org/officeDocument/2006/relationships/hyperlink" Target="mailto:dkozdras@usf.edu" TargetMode="External"/><Relationship Id="rId4" Type="http://schemas.openxmlformats.org/officeDocument/2006/relationships/image" Target="../media/image25.gif"/><Relationship Id="rId1" Type="http://schemas.openxmlformats.org/officeDocument/2006/relationships/slideLayout" Target="../slideLayouts/slideLayout4.xml"/><Relationship Id="rId2" Type="http://schemas.openxmlformats.org/officeDocument/2006/relationships/hyperlink" Target="mailto:jpushkin@tampabay.com"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 Id="rId3"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559800" cy="576262"/>
          </a:xfrm>
        </p:spPr>
        <p:txBody>
          <a:bodyPr>
            <a:noAutofit/>
          </a:bodyPr>
          <a:lstStyle/>
          <a:p>
            <a:r>
              <a:rPr lang="en-US" sz="3200" dirty="0" smtClean="0"/>
              <a:t>Unlocking the Mystery of the Common Core:</a:t>
            </a:r>
            <a:endParaRPr lang="en-US" sz="3200" dirty="0"/>
          </a:p>
        </p:txBody>
      </p:sp>
      <p:sp>
        <p:nvSpPr>
          <p:cNvPr id="3" name="Content Placeholder 2"/>
          <p:cNvSpPr>
            <a:spLocks noGrp="1"/>
          </p:cNvSpPr>
          <p:nvPr>
            <p:ph idx="1"/>
          </p:nvPr>
        </p:nvSpPr>
        <p:spPr>
          <a:xfrm>
            <a:off x="457200" y="1600200"/>
            <a:ext cx="2921000" cy="4525963"/>
          </a:xfrm>
        </p:spPr>
        <p:txBody>
          <a:bodyPr>
            <a:normAutofit/>
          </a:bodyPr>
          <a:lstStyle/>
          <a:p>
            <a:pPr algn="ctr">
              <a:buNone/>
            </a:pPr>
            <a:r>
              <a:rPr lang="en-US" b="1" i="1" dirty="0" smtClean="0"/>
              <a:t>Welcome! </a:t>
            </a:r>
          </a:p>
          <a:p>
            <a:pPr>
              <a:buNone/>
            </a:pPr>
            <a:endParaRPr lang="en-US" dirty="0" smtClean="0"/>
          </a:p>
          <a:p>
            <a:pPr>
              <a:buNone/>
            </a:pPr>
            <a:r>
              <a:rPr lang="en-US" sz="2400" dirty="0" smtClean="0"/>
              <a:t>Jodi Pushkin: Newspaper in Education</a:t>
            </a:r>
          </a:p>
          <a:p>
            <a:pPr>
              <a:buNone/>
            </a:pPr>
            <a:r>
              <a:rPr lang="en-US" sz="2400" dirty="0" smtClean="0"/>
              <a:t>Deborah Kozdras: University of South Florida Stavros Center</a:t>
            </a:r>
          </a:p>
        </p:txBody>
      </p:sp>
      <p:sp>
        <p:nvSpPr>
          <p:cNvPr id="5" name="TextBox 4"/>
          <p:cNvSpPr txBox="1"/>
          <p:nvPr/>
        </p:nvSpPr>
        <p:spPr>
          <a:xfrm>
            <a:off x="101600" y="6135518"/>
            <a:ext cx="9042400" cy="369332"/>
          </a:xfrm>
          <a:prstGeom prst="rect">
            <a:avLst/>
          </a:prstGeom>
          <a:noFill/>
        </p:spPr>
        <p:txBody>
          <a:bodyPr wrap="square" rtlCol="0">
            <a:spAutoFit/>
          </a:bodyPr>
          <a:lstStyle/>
          <a:p>
            <a:pPr algn="ctr">
              <a:buNone/>
            </a:pPr>
            <a:r>
              <a:rPr lang="en-US" u="sng" dirty="0" smtClean="0">
                <a:hlinkClick r:id="rId2"/>
              </a:rPr>
              <a:t>http://nieonline.com/tbtimes/downloads/supplements/13_go_green.pdf</a:t>
            </a:r>
            <a:r>
              <a:rPr lang="en-US" u="sng" dirty="0" smtClean="0"/>
              <a:t> </a:t>
            </a:r>
            <a:endParaRPr lang="en-US" dirty="0"/>
          </a:p>
        </p:txBody>
      </p:sp>
      <p:pic>
        <p:nvPicPr>
          <p:cNvPr id="6" name="Picture 5"/>
          <p:cNvPicPr>
            <a:picLocks noChangeAspect="1"/>
          </p:cNvPicPr>
          <p:nvPr/>
        </p:nvPicPr>
        <p:blipFill>
          <a:blip r:embed="rId3"/>
          <a:stretch>
            <a:fillRect/>
          </a:stretch>
        </p:blipFill>
        <p:spPr>
          <a:xfrm>
            <a:off x="3606800" y="1015763"/>
            <a:ext cx="4959350" cy="4963972"/>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Informational text</a:t>
            </a:r>
            <a:endParaRPr lang="en-US" sz="3600" b="1" dirty="0"/>
          </a:p>
        </p:txBody>
      </p:sp>
      <p:sp>
        <p:nvSpPr>
          <p:cNvPr id="3" name="Content Placeholder 2"/>
          <p:cNvSpPr>
            <a:spLocks noGrp="1"/>
          </p:cNvSpPr>
          <p:nvPr>
            <p:ph idx="1"/>
          </p:nvPr>
        </p:nvSpPr>
        <p:spPr>
          <a:xfrm>
            <a:off x="457200" y="1200150"/>
            <a:ext cx="8229600" cy="4926013"/>
          </a:xfrm>
        </p:spPr>
        <p:txBody>
          <a:bodyPr>
            <a:normAutofit fontScale="92500"/>
          </a:bodyPr>
          <a:lstStyle/>
          <a:p>
            <a:pPr marL="0" indent="0" fontAlgn="base">
              <a:buNone/>
            </a:pPr>
            <a:r>
              <a:rPr lang="en-US" sz="2400" dirty="0" smtClean="0">
                <a:latin typeface="Franklin Gothic Medium" panose="020B0603020102020204" pitchFamily="34" charset="0"/>
              </a:rPr>
              <a:t>The </a:t>
            </a:r>
            <a:r>
              <a:rPr lang="en-US" sz="2400" dirty="0">
                <a:latin typeface="Franklin Gothic Medium" panose="020B0603020102020204" pitchFamily="34" charset="0"/>
              </a:rPr>
              <a:t>terms “informational text” and “nonfiction” are often considered synonyms and used interchangeably. However, these types of texts are not the same. </a:t>
            </a:r>
            <a:endParaRPr lang="en-US" sz="2400" dirty="0" smtClean="0">
              <a:latin typeface="Franklin Gothic Medium" panose="020B0603020102020204" pitchFamily="34" charset="0"/>
            </a:endParaRPr>
          </a:p>
          <a:p>
            <a:pPr marL="0" indent="0" fontAlgn="base">
              <a:buNone/>
            </a:pPr>
            <a:endParaRPr lang="en-US" sz="2400" dirty="0">
              <a:latin typeface="Franklin Gothic Medium" panose="020B0603020102020204" pitchFamily="34" charset="0"/>
            </a:endParaRPr>
          </a:p>
          <a:p>
            <a:pPr marL="0" indent="0" fontAlgn="base">
              <a:buNone/>
            </a:pPr>
            <a:r>
              <a:rPr lang="en-US" sz="2400" dirty="0" smtClean="0">
                <a:latin typeface="Franklin Gothic Medium" panose="020B0603020102020204" pitchFamily="34" charset="0"/>
              </a:rPr>
              <a:t>According </a:t>
            </a:r>
            <a:r>
              <a:rPr lang="en-US" sz="2400" dirty="0">
                <a:latin typeface="Franklin Gothic Medium" panose="020B0603020102020204" pitchFamily="34" charset="0"/>
              </a:rPr>
              <a:t>to </a:t>
            </a:r>
            <a:r>
              <a:rPr lang="en-US" sz="2400" i="1" dirty="0">
                <a:latin typeface="Franklin Gothic Medium" panose="020B0603020102020204" pitchFamily="34" charset="0"/>
              </a:rPr>
              <a:t>Scholastic</a:t>
            </a:r>
            <a:r>
              <a:rPr lang="en-US" sz="2400" dirty="0">
                <a:latin typeface="Franklin Gothic Medium" panose="020B0603020102020204" pitchFamily="34" charset="0"/>
              </a:rPr>
              <a:t> </a:t>
            </a:r>
            <a:r>
              <a:rPr lang="en-US" sz="2400" dirty="0" smtClean="0">
                <a:latin typeface="Franklin Gothic Medium" panose="020B0603020102020204" pitchFamily="34" charset="0"/>
              </a:rPr>
              <a:t>magazine</a:t>
            </a:r>
            <a:r>
              <a:rPr lang="en-US" sz="2400" dirty="0">
                <a:latin typeface="Franklin Gothic Medium" panose="020B0603020102020204" pitchFamily="34" charset="0"/>
              </a:rPr>
              <a:t>, “Informational text is a type of nonfiction — a very important type. Nonfiction includes any text that is factual. (Or, by some definitions, any type of literature that is factual, which would exclude texts such as menus and street signs</a:t>
            </a:r>
            <a:r>
              <a:rPr lang="en-US" sz="2400" dirty="0" smtClean="0">
                <a:latin typeface="Franklin Gothic Medium" panose="020B0603020102020204" pitchFamily="34" charset="0"/>
              </a:rPr>
              <a:t>.) Informational </a:t>
            </a:r>
            <a:r>
              <a:rPr lang="en-US" sz="2400" dirty="0">
                <a:latin typeface="Franklin Gothic Medium" panose="020B0603020102020204" pitchFamily="34" charset="0"/>
              </a:rPr>
              <a:t>text differs from other types of nonfiction in purpose, features, and format</a:t>
            </a:r>
            <a:r>
              <a:rPr lang="en-US" sz="2400" dirty="0" smtClean="0">
                <a:latin typeface="Franklin Gothic Medium" panose="020B0603020102020204" pitchFamily="34" charset="0"/>
              </a:rPr>
              <a:t>.”</a:t>
            </a:r>
          </a:p>
          <a:p>
            <a:pPr marL="0" indent="0" fontAlgn="base">
              <a:buNone/>
            </a:pPr>
            <a:endParaRPr lang="en-US" sz="2400" dirty="0">
              <a:latin typeface="Franklin Gothic Medium" panose="020B0603020102020204" pitchFamily="34" charset="0"/>
            </a:endParaRPr>
          </a:p>
          <a:p>
            <a:pPr marL="0" indent="0" fontAlgn="base">
              <a:buNone/>
            </a:pPr>
            <a:r>
              <a:rPr lang="en-US" sz="2400" dirty="0">
                <a:latin typeface="Franklin Gothic Medium" panose="020B0603020102020204" pitchFamily="34" charset="0"/>
              </a:rPr>
              <a:t>http://teacher.scholastic.com/products/scholasticprofessional/authors/pdfs/duke_sample_pages.pdf</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33207974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965200" y="456246"/>
            <a:ext cx="6959600" cy="5941449"/>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r>
              <a:rPr lang="en-US" sz="3600">
                <a:latin typeface="Impact" pitchFamily="1" charset="0"/>
              </a:rPr>
              <a:t>Cool features</a:t>
            </a:r>
          </a:p>
        </p:txBody>
      </p:sp>
      <p:sp>
        <p:nvSpPr>
          <p:cNvPr id="70659" name="Rectangle 3"/>
          <p:cNvSpPr>
            <a:spLocks noGrp="1" noChangeArrowheads="1"/>
          </p:cNvSpPr>
          <p:nvPr>
            <p:ph type="body" idx="1"/>
          </p:nvPr>
        </p:nvSpPr>
        <p:spPr>
          <a:xfrm>
            <a:off x="1524000" y="2620962"/>
            <a:ext cx="6357938" cy="4008437"/>
          </a:xfrm>
        </p:spPr>
        <p:txBody>
          <a:bodyPr/>
          <a:lstStyle/>
          <a:p>
            <a:pPr lvl="1">
              <a:buFont typeface="Webdings" pitchFamily="1" charset="2"/>
              <a:buChar char="a"/>
            </a:pPr>
            <a:r>
              <a:rPr lang="en-US" sz="2400" b="1" dirty="0">
                <a:latin typeface="Franklin Gothic Medium" pitchFamily="1" charset="0"/>
              </a:rPr>
              <a:t>You can access all seven editions in all counties.</a:t>
            </a:r>
          </a:p>
          <a:p>
            <a:pPr lvl="1">
              <a:buFont typeface="Webdings" pitchFamily="1" charset="2"/>
              <a:buChar char="a"/>
            </a:pPr>
            <a:r>
              <a:rPr lang="en-US" sz="2400" b="1" dirty="0">
                <a:latin typeface="Franklin Gothic Medium" pitchFamily="1" charset="0"/>
              </a:rPr>
              <a:t>E-Mail Articles to your friends or family.</a:t>
            </a:r>
          </a:p>
          <a:p>
            <a:pPr lvl="1">
              <a:buFont typeface="Webdings" pitchFamily="1" charset="2"/>
              <a:buChar char="a"/>
            </a:pPr>
            <a:r>
              <a:rPr lang="en-US" sz="2400" b="1" dirty="0">
                <a:latin typeface="Franklin Gothic Medium" pitchFamily="1" charset="0"/>
              </a:rPr>
              <a:t>Save or print the articles you want to keep.</a:t>
            </a:r>
          </a:p>
          <a:p>
            <a:pPr lvl="1">
              <a:buFont typeface="Webdings" pitchFamily="1" charset="2"/>
              <a:buChar char="a"/>
            </a:pPr>
            <a:r>
              <a:rPr lang="en-US" sz="2400" b="1" dirty="0">
                <a:latin typeface="Franklin Gothic Medium" pitchFamily="1" charset="0"/>
              </a:rPr>
              <a:t>Search for past articles.</a:t>
            </a:r>
          </a:p>
          <a:p>
            <a:pPr lvl="1">
              <a:buFont typeface="Webdings" pitchFamily="1" charset="2"/>
              <a:buChar char="a"/>
            </a:pPr>
            <a:r>
              <a:rPr lang="en-US" sz="2400" b="1" dirty="0">
                <a:latin typeface="Franklin Gothic Medium" pitchFamily="1" charset="0"/>
              </a:rPr>
              <a:t>E-mail notification for research and projects. </a:t>
            </a:r>
          </a:p>
          <a:p>
            <a:pPr>
              <a:buFont typeface="Wingdings" pitchFamily="1" charset="2"/>
              <a:buChar char="q"/>
            </a:pPr>
            <a:endParaRPr lang="en-US" sz="2400" b="1" dirty="0">
              <a:latin typeface="Franklin Gothic Medium" pitchFamily="1" charset="0"/>
            </a:endParaRPr>
          </a:p>
        </p:txBody>
      </p:sp>
      <p:pic>
        <p:nvPicPr>
          <p:cNvPr id="4" name="Picture 3"/>
          <p:cNvPicPr>
            <a:picLocks noChangeAspect="1"/>
          </p:cNvPicPr>
          <p:nvPr/>
        </p:nvPicPr>
        <p:blipFill>
          <a:blip r:embed="rId2"/>
          <a:stretch>
            <a:fillRect/>
          </a:stretch>
        </p:blipFill>
        <p:spPr>
          <a:xfrm>
            <a:off x="0" y="214313"/>
            <a:ext cx="2406650" cy="240665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70658">
                                            <p:txEl>
                                              <p:charRg st="4294967295" end="429496729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70659">
                                            <p:txEl>
                                              <p:pRg st="0" end="0"/>
                                            </p:txEl>
                                          </p:spTgt>
                                        </p:tgtEl>
                                        <p:attrNameLst>
                                          <p:attrName>style.visibility</p:attrName>
                                        </p:attrNameLst>
                                      </p:cBhvr>
                                      <p:to>
                                        <p:strVal val="visible"/>
                                      </p:to>
                                    </p:set>
                                    <p:anim calcmode="lin" valueType="num">
                                      <p:cBhvr additive="base">
                                        <p:cTn id="11" dur="500" fill="hold"/>
                                        <p:tgtEl>
                                          <p:spTgt spid="70659">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065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0659">
                                            <p:txEl>
                                              <p:pRg st="1" end="1"/>
                                            </p:txEl>
                                          </p:spTgt>
                                        </p:tgtEl>
                                        <p:attrNameLst>
                                          <p:attrName>style.visibility</p:attrName>
                                        </p:attrNameLst>
                                      </p:cBhvr>
                                      <p:to>
                                        <p:strVal val="visible"/>
                                      </p:to>
                                    </p:set>
                                    <p:anim calcmode="lin" valueType="num">
                                      <p:cBhvr additive="base">
                                        <p:cTn id="17" dur="500" fill="hold"/>
                                        <p:tgtEl>
                                          <p:spTgt spid="70659">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7065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70659">
                                            <p:txEl>
                                              <p:pRg st="2" end="2"/>
                                            </p:txEl>
                                          </p:spTgt>
                                        </p:tgtEl>
                                        <p:attrNameLst>
                                          <p:attrName>style.visibility</p:attrName>
                                        </p:attrNameLst>
                                      </p:cBhvr>
                                      <p:to>
                                        <p:strVal val="visible"/>
                                      </p:to>
                                    </p:set>
                                    <p:anim calcmode="lin" valueType="num">
                                      <p:cBhvr additive="base">
                                        <p:cTn id="23" dur="500" fill="hold"/>
                                        <p:tgtEl>
                                          <p:spTgt spid="70659">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7065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70659">
                                            <p:txEl>
                                              <p:pRg st="3" end="3"/>
                                            </p:txEl>
                                          </p:spTgt>
                                        </p:tgtEl>
                                        <p:attrNameLst>
                                          <p:attrName>style.visibility</p:attrName>
                                        </p:attrNameLst>
                                      </p:cBhvr>
                                      <p:to>
                                        <p:strVal val="visible"/>
                                      </p:to>
                                    </p:set>
                                    <p:anim calcmode="lin" valueType="num">
                                      <p:cBhvr additive="base">
                                        <p:cTn id="29" dur="500" fill="hold"/>
                                        <p:tgtEl>
                                          <p:spTgt spid="70659">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7065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70659">
                                            <p:txEl>
                                              <p:pRg st="4" end="4"/>
                                            </p:txEl>
                                          </p:spTgt>
                                        </p:tgtEl>
                                        <p:attrNameLst>
                                          <p:attrName>style.visibility</p:attrName>
                                        </p:attrNameLst>
                                      </p:cBhvr>
                                      <p:to>
                                        <p:strVal val="visible"/>
                                      </p:to>
                                    </p:set>
                                    <p:anim calcmode="lin" valueType="num">
                                      <p:cBhvr additive="base">
                                        <p:cTn id="35" dur="500" fill="hold"/>
                                        <p:tgtEl>
                                          <p:spTgt spid="70659">
                                            <p:txEl>
                                              <p:pRg st="4" end="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7065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8" grpId="0" autoUpdateAnimBg="0"/>
      <p:bldP spid="70659" grpId="0" build="p" bldLvl="5" autoUpdateAnimBg="0"/>
    </p:bld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r>
              <a:rPr lang="en-US" sz="3600" dirty="0">
                <a:latin typeface="Impact" pitchFamily="1" charset="0"/>
              </a:rPr>
              <a:t>Access to the electronic edition</a:t>
            </a:r>
          </a:p>
        </p:txBody>
      </p:sp>
      <p:sp>
        <p:nvSpPr>
          <p:cNvPr id="89091" name="Rectangle 3"/>
          <p:cNvSpPr>
            <a:spLocks noGrp="1" noChangeArrowheads="1"/>
          </p:cNvSpPr>
          <p:nvPr>
            <p:ph type="body" idx="1"/>
          </p:nvPr>
        </p:nvSpPr>
        <p:spPr/>
        <p:txBody>
          <a:bodyPr/>
          <a:lstStyle/>
          <a:p>
            <a:r>
              <a:rPr lang="en-US" dirty="0">
                <a:latin typeface="Franklin Gothic Medium" pitchFamily="1" charset="0"/>
              </a:rPr>
              <a:t>	The access for the electronic edition is given to each media specialist.</a:t>
            </a:r>
          </a:p>
          <a:p>
            <a:endParaRPr lang="en-US" dirty="0">
              <a:latin typeface="Franklin Gothic Medium" pitchFamily="1" charset="0"/>
            </a:endParaRPr>
          </a:p>
          <a:p>
            <a:r>
              <a:rPr lang="en-US" dirty="0">
                <a:latin typeface="Franklin Gothic Medium" pitchFamily="1" charset="0"/>
              </a:rPr>
              <a:t>Go to </a:t>
            </a:r>
            <a:r>
              <a:rPr lang="en-US" dirty="0">
                <a:latin typeface="Franklin Gothic Medium" pitchFamily="1" charset="0"/>
                <a:hlinkClick r:id="rId2"/>
              </a:rPr>
              <a:t>www.tampabay.com/nie</a:t>
            </a:r>
            <a:endParaRPr lang="en-US" dirty="0">
              <a:latin typeface="Franklin Gothic Medium" pitchFamily="1" charset="0"/>
            </a:endParaRPr>
          </a:p>
          <a:p>
            <a:r>
              <a:rPr lang="en-US" dirty="0">
                <a:latin typeface="Franklin Gothic Medium" pitchFamily="1" charset="0"/>
              </a:rPr>
              <a:t>Click on Log in here</a:t>
            </a:r>
          </a:p>
          <a:p>
            <a:r>
              <a:rPr lang="en-US" dirty="0">
                <a:latin typeface="Franklin Gothic Medium" pitchFamily="1" charset="0"/>
              </a:rPr>
              <a:t>Enter school user name</a:t>
            </a:r>
          </a:p>
          <a:p>
            <a:r>
              <a:rPr lang="en-US" dirty="0">
                <a:latin typeface="Franklin Gothic Medium" pitchFamily="1" charset="0"/>
              </a:rPr>
              <a:t>Enter password (news)</a:t>
            </a:r>
          </a:p>
          <a:p>
            <a:endParaRPr lang="en-US" dirty="0">
              <a:latin typeface="Franklin Gothic Medium" pitchFamily="1" charset="0"/>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146" name="Text Box 2"/>
          <p:cNvSpPr txBox="1">
            <a:spLocks noChangeArrowheads="1"/>
          </p:cNvSpPr>
          <p:nvPr/>
        </p:nvSpPr>
        <p:spPr bwMode="auto">
          <a:xfrm>
            <a:off x="584200" y="338266"/>
            <a:ext cx="7861300" cy="646331"/>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chemeClr val="accent1"/>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chemeClr val="tx1"/>
                </a:solidFill>
                <a:miter lim="800000"/>
                <a:headEnd/>
                <a:tailEnd/>
              </a14:hiddenLine>
            </a:ext>
          </a:extLst>
        </p:spPr>
        <p:txBody>
          <a:bodyPr wrap="square">
            <a:spAutoFit/>
          </a:bodyPr>
          <a:lstStyle/>
          <a:p>
            <a:pPr algn="ctr"/>
            <a:r>
              <a:rPr lang="en-US" altLang="ja-JP" sz="3600" dirty="0" smtClean="0"/>
              <a:t>Unlock the Mystery of the Common Core</a:t>
            </a:r>
            <a:endParaRPr lang="en-US" sz="3600" dirty="0"/>
          </a:p>
        </p:txBody>
      </p:sp>
      <p:sp>
        <p:nvSpPr>
          <p:cNvPr id="6" name="TextBox 5"/>
          <p:cNvSpPr txBox="1"/>
          <p:nvPr/>
        </p:nvSpPr>
        <p:spPr>
          <a:xfrm>
            <a:off x="1498600" y="292100"/>
            <a:ext cx="184666" cy="369332"/>
          </a:xfrm>
          <a:prstGeom prst="rect">
            <a:avLst/>
          </a:prstGeom>
          <a:noFill/>
        </p:spPr>
        <p:txBody>
          <a:bodyPr wrap="none" rtlCol="0">
            <a:spAutoFit/>
          </a:bodyPr>
          <a:lstStyle/>
          <a:p>
            <a:endParaRPr lang="en-US" dirty="0"/>
          </a:p>
        </p:txBody>
      </p:sp>
      <p:pic>
        <p:nvPicPr>
          <p:cNvPr id="11" name="Picture 10"/>
          <p:cNvPicPr>
            <a:picLocks noChangeAspect="1"/>
          </p:cNvPicPr>
          <p:nvPr/>
        </p:nvPicPr>
        <p:blipFill>
          <a:blip r:embed="rId3"/>
          <a:srcRect l="63043"/>
          <a:stretch>
            <a:fillRect/>
          </a:stretch>
        </p:blipFill>
        <p:spPr>
          <a:xfrm>
            <a:off x="1168400" y="1400928"/>
            <a:ext cx="6794500" cy="5002402"/>
          </a:xfrm>
          <a:prstGeom prst="rect">
            <a:avLst/>
          </a:prstGeom>
          <a:ln>
            <a:noFill/>
          </a:ln>
          <a:effectLst>
            <a:softEdge rad="112500"/>
          </a:effectLst>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144367535"/>
      </p:ext>
    </p:extLst>
  </p:cSld>
  <p:clrMapOvr>
    <a:masterClrMapping/>
  </p:clrMapOvr>
  <mc:AlternateContent>
    <mc:Choice xmlns="" xmlns:a="http://schemas.openxmlformats.org/drawingml/2006/main" xmlns:r="http://schemas.openxmlformats.org/officeDocument/2006/relationships" xmlns:p="http://schemas.openxmlformats.org/presentationml/2006/main" xmlns:p14="http://schemas.microsoft.com/office/powerpoint/2010/main" xmlns:mc="http://schemas.openxmlformats.org/markup-compatibility/2006" xmlns:mv="urn:schemas-microsoft-com:mac:vml"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146" name="Text Box 2"/>
          <p:cNvSpPr txBox="1">
            <a:spLocks noChangeArrowheads="1"/>
          </p:cNvSpPr>
          <p:nvPr/>
        </p:nvSpPr>
        <p:spPr bwMode="auto">
          <a:xfrm>
            <a:off x="889000" y="762000"/>
            <a:ext cx="6731000" cy="155575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chemeClr val="accent1"/>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chemeClr val="tx1"/>
                </a:solidFill>
                <a:miter lim="800000"/>
                <a:headEnd/>
                <a:tailEnd/>
              </a14:hiddenLine>
            </a:ext>
          </a:extLst>
        </p:spPr>
        <p:txBody>
          <a:bodyPr wrap="square">
            <a:spAutoFit/>
          </a:bodyPr>
          <a:lstStyle/>
          <a:p>
            <a:pPr algn="ctr"/>
            <a:r>
              <a:rPr lang="ja-JP" altLang="en-US" sz="4800" dirty="0"/>
              <a:t>“</a:t>
            </a:r>
            <a:r>
              <a:rPr lang="en-US" sz="4800" dirty="0"/>
              <a:t>Read like a detective, </a:t>
            </a:r>
            <a:r>
              <a:rPr lang="en-US" sz="4800" dirty="0">
                <a:solidFill>
                  <a:srgbClr val="000000"/>
                </a:solidFill>
              </a:rPr>
              <a:t>write like a reporter</a:t>
            </a:r>
            <a:r>
              <a:rPr lang="en-US" sz="4800" dirty="0"/>
              <a:t>.</a:t>
            </a:r>
            <a:r>
              <a:rPr lang="ja-JP" altLang="en-US" sz="4800" dirty="0"/>
              <a:t>”</a:t>
            </a:r>
            <a:endParaRPr lang="en-US" sz="4000" dirty="0"/>
          </a:p>
        </p:txBody>
      </p:sp>
      <p:pic>
        <p:nvPicPr>
          <p:cNvPr id="4" name="Picture 3" descr="79868500.jpg"/>
          <p:cNvPicPr>
            <a:picLocks noChangeAspect="1"/>
          </p:cNvPicPr>
          <p:nvPr/>
        </p:nvPicPr>
        <p:blipFill>
          <a:blip r:embed="rId3"/>
          <a:stretch>
            <a:fillRect/>
          </a:stretch>
        </p:blipFill>
        <p:spPr>
          <a:xfrm>
            <a:off x="5002911" y="2317750"/>
            <a:ext cx="3392678" cy="4464050"/>
          </a:xfrm>
          <a:prstGeom prst="rect">
            <a:avLst/>
          </a:prstGeom>
        </p:spPr>
      </p:pic>
      <p:pic>
        <p:nvPicPr>
          <p:cNvPr id="5" name="Picture 4" descr="146770028.jpg"/>
          <p:cNvPicPr>
            <a:picLocks noChangeAspect="1"/>
          </p:cNvPicPr>
          <p:nvPr/>
        </p:nvPicPr>
        <p:blipFill>
          <a:blip r:embed="rId4"/>
          <a:stretch>
            <a:fillRect/>
          </a:stretch>
        </p:blipFill>
        <p:spPr>
          <a:xfrm>
            <a:off x="723900" y="2317750"/>
            <a:ext cx="3041650" cy="4287942"/>
          </a:xfrm>
          <a:prstGeom prst="rect">
            <a:avLst/>
          </a:prstGeom>
        </p:spPr>
      </p:pic>
      <p:sp>
        <p:nvSpPr>
          <p:cNvPr id="6" name="TextBox 5"/>
          <p:cNvSpPr txBox="1"/>
          <p:nvPr/>
        </p:nvSpPr>
        <p:spPr>
          <a:xfrm>
            <a:off x="1498600" y="292100"/>
            <a:ext cx="184666" cy="369332"/>
          </a:xfrm>
          <a:prstGeom prst="rect">
            <a:avLst/>
          </a:prstGeom>
          <a:noFill/>
        </p:spPr>
        <p:txBody>
          <a:bodyPr wrap="none" rtlCol="0">
            <a:spAutoFit/>
          </a:bodyPr>
          <a:lstStyle/>
          <a:p>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144367535"/>
      </p:ext>
    </p:extLst>
  </p:cSld>
  <p:clrMapOvr>
    <a:masterClrMapping/>
  </p:clrMapOvr>
  <mc:AlternateContent>
    <mc:Choice xmlns="" xmlns:a="http://schemas.openxmlformats.org/drawingml/2006/main" xmlns:r="http://schemas.openxmlformats.org/officeDocument/2006/relationships" xmlns:p="http://schemas.openxmlformats.org/presentationml/2006/main" xmlns:p14="http://schemas.microsoft.com/office/powerpoint/2010/main" xmlns:mc="http://schemas.openxmlformats.org/markup-compatibility/2006" xmlns:mv="urn:schemas-microsoft-com:mac:vml"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CSI-R Model for Reading -&gt; Writing</a:t>
            </a:r>
            <a:endParaRPr lang="en-US" b="1" dirty="0"/>
          </a:p>
        </p:txBody>
      </p:sp>
      <p:sp>
        <p:nvSpPr>
          <p:cNvPr id="3" name="Content Placeholder 2"/>
          <p:cNvSpPr>
            <a:spLocks noGrp="1"/>
          </p:cNvSpPr>
          <p:nvPr>
            <p:ph sz="half" idx="1"/>
          </p:nvPr>
        </p:nvSpPr>
        <p:spPr>
          <a:xfrm>
            <a:off x="457200" y="1600200"/>
            <a:ext cx="7670800" cy="4525963"/>
          </a:xfrm>
        </p:spPr>
        <p:txBody>
          <a:bodyPr>
            <a:normAutofit lnSpcReduction="10000"/>
          </a:bodyPr>
          <a:lstStyle/>
          <a:p>
            <a:pPr>
              <a:spcAft>
                <a:spcPts val="600"/>
              </a:spcAft>
            </a:pPr>
            <a:r>
              <a:rPr lang="en-US" b="1" dirty="0" smtClean="0"/>
              <a:t>Content: </a:t>
            </a:r>
            <a:r>
              <a:rPr lang="en-US" dirty="0" smtClean="0"/>
              <a:t>What content do you want to teach? What is your essential question? What is the disciplinary vocabulary?</a:t>
            </a:r>
          </a:p>
          <a:p>
            <a:pPr>
              <a:spcAft>
                <a:spcPts val="600"/>
              </a:spcAft>
            </a:pPr>
            <a:r>
              <a:rPr lang="en-US" b="1" dirty="0" smtClean="0"/>
              <a:t>Standards/Skills/Strategies: </a:t>
            </a:r>
            <a:r>
              <a:rPr lang="en-US" dirty="0" smtClean="0"/>
              <a:t>What CSSS standards will help students learn the content.</a:t>
            </a:r>
            <a:endParaRPr lang="en-US" b="1" i="1" dirty="0" smtClean="0"/>
          </a:p>
          <a:p>
            <a:pPr>
              <a:spcAft>
                <a:spcPts val="600"/>
              </a:spcAft>
            </a:pPr>
            <a:r>
              <a:rPr lang="en-US" b="1" dirty="0" smtClean="0"/>
              <a:t>Investigate: </a:t>
            </a:r>
            <a:r>
              <a:rPr lang="en-US" dirty="0" smtClean="0"/>
              <a:t>Immerse students within a lesson where they </a:t>
            </a:r>
            <a:r>
              <a:rPr lang="en-US" i="1" dirty="0" smtClean="0"/>
              <a:t>investigate</a:t>
            </a:r>
            <a:r>
              <a:rPr lang="en-US" dirty="0" smtClean="0"/>
              <a:t> to find evidence to answer the question.</a:t>
            </a:r>
          </a:p>
          <a:p>
            <a:pPr>
              <a:spcAft>
                <a:spcPts val="600"/>
              </a:spcAft>
              <a:buClr>
                <a:schemeClr val="tx1"/>
              </a:buClr>
            </a:pPr>
            <a:r>
              <a:rPr lang="en-US" b="1" dirty="0" smtClean="0"/>
              <a:t>Report: </a:t>
            </a:r>
            <a:r>
              <a:rPr lang="en-US" dirty="0" smtClean="0"/>
              <a:t>Show what you know through </a:t>
            </a:r>
            <a:r>
              <a:rPr lang="en-US" i="1" dirty="0" smtClean="0"/>
              <a:t>reporting</a:t>
            </a:r>
            <a:r>
              <a:rPr lang="en-US" dirty="0" smtClean="0"/>
              <a:t> (write, podcast, blog, movie, etc.)</a:t>
            </a:r>
            <a:endParaRPr lang="en-US" b="1" dirty="0" smtClean="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63690552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500062"/>
          </a:xfrm>
        </p:spPr>
        <p:txBody>
          <a:bodyPr>
            <a:normAutofit fontScale="90000"/>
          </a:bodyPr>
          <a:lstStyle/>
          <a:p>
            <a:r>
              <a:rPr lang="en-US" dirty="0" smtClean="0"/>
              <a:t>S: CCSS Standards</a:t>
            </a:r>
            <a:endParaRPr lang="en-US" dirty="0"/>
          </a:p>
        </p:txBody>
      </p:sp>
      <p:sp>
        <p:nvSpPr>
          <p:cNvPr id="4" name="Text Placeholder 3"/>
          <p:cNvSpPr>
            <a:spLocks noGrp="1"/>
          </p:cNvSpPr>
          <p:nvPr>
            <p:ph type="body" idx="1"/>
          </p:nvPr>
        </p:nvSpPr>
        <p:spPr>
          <a:xfrm>
            <a:off x="457200" y="952501"/>
            <a:ext cx="4040188" cy="546100"/>
          </a:xfrm>
        </p:spPr>
        <p:txBody>
          <a:bodyPr>
            <a:normAutofit/>
          </a:bodyPr>
          <a:lstStyle/>
          <a:p>
            <a:r>
              <a:rPr lang="en-US" sz="1800" i="1" dirty="0" smtClean="0"/>
              <a:t>CCSS Reading Info Anchor Standards</a:t>
            </a:r>
            <a:endParaRPr lang="en-US" sz="1800" i="1" dirty="0"/>
          </a:p>
        </p:txBody>
      </p:sp>
      <p:sp>
        <p:nvSpPr>
          <p:cNvPr id="11" name="Content Placeholder 10"/>
          <p:cNvSpPr>
            <a:spLocks noGrp="1"/>
          </p:cNvSpPr>
          <p:nvPr>
            <p:ph sz="half" idx="2"/>
          </p:nvPr>
        </p:nvSpPr>
        <p:spPr>
          <a:xfrm>
            <a:off x="457200" y="1498601"/>
            <a:ext cx="4040188" cy="4965697"/>
          </a:xfrm>
        </p:spPr>
        <p:txBody>
          <a:bodyPr>
            <a:normAutofit/>
          </a:bodyPr>
          <a:lstStyle/>
          <a:p>
            <a:pPr>
              <a:buNone/>
            </a:pPr>
            <a:r>
              <a:rPr lang="en-US" sz="1800" b="1" u="sng" dirty="0" smtClean="0"/>
              <a:t>Key Ideas &amp; Details</a:t>
            </a:r>
          </a:p>
          <a:p>
            <a:pPr>
              <a:buNone/>
            </a:pPr>
            <a:r>
              <a:rPr lang="en-US" sz="1800" b="1" dirty="0" smtClean="0"/>
              <a:t>R1: </a:t>
            </a:r>
            <a:r>
              <a:rPr lang="en-US" sz="1800" dirty="0" smtClean="0"/>
              <a:t>Close reading (evidence)</a:t>
            </a:r>
          </a:p>
          <a:p>
            <a:pPr>
              <a:buNone/>
            </a:pPr>
            <a:r>
              <a:rPr lang="en-US" sz="1800" b="1" dirty="0" smtClean="0"/>
              <a:t>R2: </a:t>
            </a:r>
            <a:r>
              <a:rPr lang="en-US" sz="1800" dirty="0" smtClean="0"/>
              <a:t>Main idea/details</a:t>
            </a:r>
          </a:p>
          <a:p>
            <a:pPr>
              <a:buNone/>
            </a:pPr>
            <a:r>
              <a:rPr lang="en-US" sz="1800" b="1" dirty="0" smtClean="0"/>
              <a:t>R3: </a:t>
            </a:r>
            <a:r>
              <a:rPr lang="en-US" sz="1800" dirty="0" smtClean="0"/>
              <a:t>Develop/connect/interact</a:t>
            </a:r>
          </a:p>
          <a:p>
            <a:pPr>
              <a:buNone/>
            </a:pPr>
            <a:r>
              <a:rPr lang="en-US" sz="1800" b="1" u="sng" dirty="0" smtClean="0"/>
              <a:t>Craft &amp; Structure</a:t>
            </a:r>
          </a:p>
          <a:p>
            <a:pPr>
              <a:buNone/>
            </a:pPr>
            <a:r>
              <a:rPr lang="en-US" sz="1800" b="1" dirty="0" smtClean="0"/>
              <a:t>R4: </a:t>
            </a:r>
            <a:r>
              <a:rPr lang="en-US" sz="1800" dirty="0" smtClean="0"/>
              <a:t>vocabulary, word choice</a:t>
            </a:r>
          </a:p>
          <a:p>
            <a:pPr>
              <a:buNone/>
            </a:pPr>
            <a:r>
              <a:rPr lang="en-US" sz="1800" b="1" dirty="0" smtClean="0"/>
              <a:t>R5: </a:t>
            </a:r>
            <a:r>
              <a:rPr lang="en-US" sz="1800" dirty="0" smtClean="0"/>
              <a:t>structure of texts</a:t>
            </a:r>
          </a:p>
          <a:p>
            <a:pPr>
              <a:buNone/>
            </a:pPr>
            <a:r>
              <a:rPr lang="en-US" sz="1800" b="1" dirty="0" smtClean="0"/>
              <a:t>R6: </a:t>
            </a:r>
            <a:r>
              <a:rPr lang="en-US" sz="1800" dirty="0" smtClean="0"/>
              <a:t>POV/purpose, bias</a:t>
            </a:r>
          </a:p>
          <a:p>
            <a:pPr>
              <a:buNone/>
            </a:pPr>
            <a:r>
              <a:rPr lang="en-US" sz="1800" b="1" u="sng" dirty="0" smtClean="0"/>
              <a:t>Integration of Knowledge &amp; Ideas</a:t>
            </a:r>
          </a:p>
          <a:p>
            <a:pPr>
              <a:buNone/>
            </a:pPr>
            <a:r>
              <a:rPr lang="en-US" sz="1800" b="1" dirty="0" smtClean="0"/>
              <a:t>R7: </a:t>
            </a:r>
            <a:r>
              <a:rPr lang="en-US" sz="1800" dirty="0" smtClean="0"/>
              <a:t>info in diverse media</a:t>
            </a:r>
          </a:p>
          <a:p>
            <a:pPr>
              <a:buNone/>
            </a:pPr>
            <a:r>
              <a:rPr lang="en-US" sz="1800" b="1" dirty="0" smtClean="0"/>
              <a:t>R8: </a:t>
            </a:r>
            <a:r>
              <a:rPr lang="en-US" sz="1800" dirty="0" smtClean="0"/>
              <a:t>argument, claims, evidence</a:t>
            </a:r>
          </a:p>
          <a:p>
            <a:pPr>
              <a:buNone/>
            </a:pPr>
            <a:r>
              <a:rPr lang="en-US" sz="1800" b="1" dirty="0" smtClean="0"/>
              <a:t>R9: </a:t>
            </a:r>
            <a:r>
              <a:rPr lang="en-US" sz="1800" dirty="0" smtClean="0"/>
              <a:t>compare/contrast</a:t>
            </a:r>
          </a:p>
          <a:p>
            <a:pPr>
              <a:buNone/>
            </a:pPr>
            <a:r>
              <a:rPr lang="en-US" sz="1800" b="1" u="sng" dirty="0" smtClean="0"/>
              <a:t>Range of reading &amp; TC</a:t>
            </a:r>
          </a:p>
          <a:p>
            <a:pPr>
              <a:buNone/>
            </a:pPr>
            <a:r>
              <a:rPr lang="en-US" sz="1800" b="1" dirty="0" smtClean="0"/>
              <a:t>R10: </a:t>
            </a:r>
            <a:r>
              <a:rPr lang="en-US" sz="1800" dirty="0" smtClean="0"/>
              <a:t>range and text complexity</a:t>
            </a:r>
            <a:endParaRPr lang="en-US" sz="1800" b="1" dirty="0"/>
          </a:p>
        </p:txBody>
      </p:sp>
      <p:sp>
        <p:nvSpPr>
          <p:cNvPr id="6" name="Text Placeholder 5"/>
          <p:cNvSpPr>
            <a:spLocks noGrp="1"/>
          </p:cNvSpPr>
          <p:nvPr>
            <p:ph type="body" sz="quarter" idx="3"/>
          </p:nvPr>
        </p:nvSpPr>
        <p:spPr>
          <a:xfrm>
            <a:off x="4645025" y="952501"/>
            <a:ext cx="4041775" cy="546100"/>
          </a:xfrm>
        </p:spPr>
        <p:txBody>
          <a:bodyPr>
            <a:normAutofit/>
          </a:bodyPr>
          <a:lstStyle/>
          <a:p>
            <a:r>
              <a:rPr lang="en-US" sz="1800" i="1" dirty="0" smtClean="0"/>
              <a:t>CCSS Writing Anchor Standards</a:t>
            </a:r>
            <a:endParaRPr lang="en-US" sz="1800" i="1" dirty="0"/>
          </a:p>
        </p:txBody>
      </p:sp>
      <p:sp>
        <p:nvSpPr>
          <p:cNvPr id="12" name="Content Placeholder 11"/>
          <p:cNvSpPr>
            <a:spLocks noGrp="1"/>
          </p:cNvSpPr>
          <p:nvPr>
            <p:ph sz="quarter" idx="4"/>
          </p:nvPr>
        </p:nvSpPr>
        <p:spPr>
          <a:xfrm>
            <a:off x="4497389" y="1498602"/>
            <a:ext cx="4379912" cy="4965696"/>
          </a:xfrm>
        </p:spPr>
        <p:txBody>
          <a:bodyPr>
            <a:normAutofit/>
          </a:bodyPr>
          <a:lstStyle/>
          <a:p>
            <a:pPr>
              <a:buNone/>
            </a:pPr>
            <a:r>
              <a:rPr lang="en-US" sz="1800" b="1" u="sng" dirty="0" smtClean="0"/>
              <a:t>Writing Texts &amp; Purposes</a:t>
            </a:r>
          </a:p>
          <a:p>
            <a:pPr>
              <a:buNone/>
            </a:pPr>
            <a:r>
              <a:rPr lang="en-US" sz="1800" b="1" dirty="0" smtClean="0"/>
              <a:t>W1: </a:t>
            </a:r>
            <a:r>
              <a:rPr lang="en-US" sz="1800" dirty="0" smtClean="0"/>
              <a:t>Writing arguments</a:t>
            </a:r>
          </a:p>
          <a:p>
            <a:pPr>
              <a:buNone/>
            </a:pPr>
            <a:r>
              <a:rPr lang="en-US" sz="1800" b="1" dirty="0" smtClean="0"/>
              <a:t>W2: </a:t>
            </a:r>
            <a:r>
              <a:rPr lang="en-US" sz="1800" dirty="0" smtClean="0"/>
              <a:t>Writing informative/explanatory</a:t>
            </a:r>
          </a:p>
          <a:p>
            <a:pPr>
              <a:buNone/>
            </a:pPr>
            <a:r>
              <a:rPr lang="en-US" sz="1800" b="1" dirty="0" smtClean="0"/>
              <a:t>W3: </a:t>
            </a:r>
            <a:r>
              <a:rPr lang="en-US" sz="1800" dirty="0" smtClean="0"/>
              <a:t>Writing narratives</a:t>
            </a:r>
          </a:p>
          <a:p>
            <a:pPr>
              <a:buNone/>
            </a:pPr>
            <a:r>
              <a:rPr lang="en-US" sz="1800" b="1" u="sng" dirty="0" smtClean="0"/>
              <a:t>Production &amp; Distribution of Writing</a:t>
            </a:r>
          </a:p>
          <a:p>
            <a:pPr>
              <a:buNone/>
            </a:pPr>
            <a:r>
              <a:rPr lang="en-US" sz="1800" b="1" dirty="0" smtClean="0"/>
              <a:t>W4: </a:t>
            </a:r>
            <a:r>
              <a:rPr lang="en-US" sz="1800" dirty="0" smtClean="0"/>
              <a:t>task, purpose, audience</a:t>
            </a:r>
          </a:p>
          <a:p>
            <a:pPr>
              <a:buNone/>
            </a:pPr>
            <a:r>
              <a:rPr lang="en-US" sz="1800" b="1" dirty="0" smtClean="0"/>
              <a:t>W5: </a:t>
            </a:r>
            <a:r>
              <a:rPr lang="en-US" sz="1800" dirty="0" smtClean="0"/>
              <a:t>revising and editing</a:t>
            </a:r>
          </a:p>
          <a:p>
            <a:pPr>
              <a:buNone/>
            </a:pPr>
            <a:r>
              <a:rPr lang="en-US" sz="1800" b="1" dirty="0" smtClean="0"/>
              <a:t>W6: </a:t>
            </a:r>
            <a:r>
              <a:rPr lang="en-US" sz="1800" dirty="0" smtClean="0"/>
              <a:t>tech: produce, interact, collaborate</a:t>
            </a:r>
          </a:p>
          <a:p>
            <a:pPr>
              <a:buNone/>
            </a:pPr>
            <a:r>
              <a:rPr lang="en-US" sz="1800" b="1" u="sng" dirty="0" smtClean="0"/>
              <a:t>Research: Build on Content Knowledge</a:t>
            </a:r>
          </a:p>
          <a:p>
            <a:pPr>
              <a:buNone/>
            </a:pPr>
            <a:r>
              <a:rPr lang="en-US" sz="1800" b="1" dirty="0" smtClean="0"/>
              <a:t>W7: </a:t>
            </a:r>
            <a:r>
              <a:rPr lang="en-US" sz="1800" dirty="0" smtClean="0"/>
              <a:t>short &amp; sustained research</a:t>
            </a:r>
          </a:p>
          <a:p>
            <a:pPr>
              <a:buNone/>
            </a:pPr>
            <a:r>
              <a:rPr lang="en-US" sz="1800" b="1" dirty="0" smtClean="0"/>
              <a:t>W8: </a:t>
            </a:r>
            <a:r>
              <a:rPr lang="en-US" sz="1800" dirty="0" smtClean="0"/>
              <a:t>multiple print and digital sources</a:t>
            </a:r>
          </a:p>
          <a:p>
            <a:pPr>
              <a:buNone/>
            </a:pPr>
            <a:r>
              <a:rPr lang="en-US" sz="1800" b="1" dirty="0" smtClean="0"/>
              <a:t>W9: </a:t>
            </a:r>
            <a:r>
              <a:rPr lang="en-US" sz="1800" dirty="0" smtClean="0"/>
              <a:t>evidence to support research</a:t>
            </a:r>
          </a:p>
          <a:p>
            <a:pPr>
              <a:buNone/>
            </a:pPr>
            <a:r>
              <a:rPr lang="en-US" sz="1800" b="1" u="sng" dirty="0" smtClean="0"/>
              <a:t>Range of Writing</a:t>
            </a:r>
          </a:p>
          <a:p>
            <a:pPr>
              <a:buNone/>
            </a:pPr>
            <a:r>
              <a:rPr lang="en-US" sz="1800" b="1" dirty="0" smtClean="0"/>
              <a:t>W10: </a:t>
            </a:r>
            <a:r>
              <a:rPr lang="en-US" sz="1800" dirty="0" smtClean="0"/>
              <a:t>long/short, formal/informal</a:t>
            </a:r>
            <a:endParaRPr lang="en-US" sz="1800" b="1"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7070375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sz="2667" dirty="0" smtClean="0">
                <a:solidFill>
                  <a:srgbClr val="7030A0"/>
                </a:solidFill>
              </a:rPr>
              <a:t>I: Inquiry/investigation</a:t>
            </a:r>
            <a:br>
              <a:rPr lang="en-US" sz="2667" dirty="0" smtClean="0">
                <a:solidFill>
                  <a:srgbClr val="7030A0"/>
                </a:solidFill>
              </a:rPr>
            </a:br>
            <a:r>
              <a:rPr lang="en-US" sz="2667" dirty="0" smtClean="0">
                <a:solidFill>
                  <a:srgbClr val="7030A0"/>
                </a:solidFill>
              </a:rPr>
              <a:t>“Reading” like a detective: pg. 4</a:t>
            </a:r>
            <a:r>
              <a:rPr lang="en-US" sz="3200" dirty="0" smtClean="0"/>
              <a:t/>
            </a:r>
            <a:br>
              <a:rPr lang="en-US" sz="3200" dirty="0" smtClean="0"/>
            </a:br>
            <a:r>
              <a:rPr lang="en-US" sz="2222" dirty="0" smtClean="0"/>
              <a:t>What is sustainability and why is it important to you?</a:t>
            </a:r>
            <a:endParaRPr lang="en-US" sz="2222" dirty="0"/>
          </a:p>
        </p:txBody>
      </p:sp>
      <p:sp>
        <p:nvSpPr>
          <p:cNvPr id="11" name="Text Placeholder 10"/>
          <p:cNvSpPr>
            <a:spLocks noGrp="1"/>
          </p:cNvSpPr>
          <p:nvPr>
            <p:ph type="body" sz="quarter" idx="3"/>
          </p:nvPr>
        </p:nvSpPr>
        <p:spPr>
          <a:xfrm>
            <a:off x="5067300" y="1751806"/>
            <a:ext cx="3390900" cy="433387"/>
          </a:xfrm>
        </p:spPr>
        <p:txBody>
          <a:bodyPr>
            <a:normAutofit fontScale="92500"/>
          </a:bodyPr>
          <a:lstStyle/>
          <a:p>
            <a:r>
              <a:rPr lang="en-US" dirty="0" smtClean="0"/>
              <a:t>Text dependent questions</a:t>
            </a:r>
            <a:endParaRPr lang="en-US" dirty="0"/>
          </a:p>
        </p:txBody>
      </p:sp>
      <p:sp>
        <p:nvSpPr>
          <p:cNvPr id="12" name="Content Placeholder 11"/>
          <p:cNvSpPr>
            <a:spLocks noGrp="1"/>
          </p:cNvSpPr>
          <p:nvPr>
            <p:ph sz="quarter" idx="4"/>
          </p:nvPr>
        </p:nvSpPr>
        <p:spPr>
          <a:xfrm>
            <a:off x="5067300" y="2120900"/>
            <a:ext cx="3835400" cy="4005263"/>
          </a:xfrm>
        </p:spPr>
        <p:txBody>
          <a:bodyPr>
            <a:normAutofit/>
          </a:bodyPr>
          <a:lstStyle/>
          <a:p>
            <a:r>
              <a:rPr lang="en-US" dirty="0" smtClean="0"/>
              <a:t>Using the definition and information from the text, define sustainability in your own words. (R1, R4)</a:t>
            </a:r>
          </a:p>
          <a:p>
            <a:r>
              <a:rPr lang="en-US" dirty="0" smtClean="0"/>
              <a:t>Based on the examples in the text, explain why sustainability is important. (R1, R3)</a:t>
            </a:r>
          </a:p>
          <a:p>
            <a:pPr>
              <a:buNone/>
            </a:pPr>
            <a:endParaRPr lang="en-US" dirty="0" smtClean="0"/>
          </a:p>
        </p:txBody>
      </p:sp>
      <p:sp>
        <p:nvSpPr>
          <p:cNvPr id="2" name="TextBox 1"/>
          <p:cNvSpPr txBox="1"/>
          <p:nvPr/>
        </p:nvSpPr>
        <p:spPr>
          <a:xfrm>
            <a:off x="927100" y="2667000"/>
            <a:ext cx="1699729" cy="369332"/>
          </a:xfrm>
          <a:prstGeom prst="rect">
            <a:avLst/>
          </a:prstGeom>
          <a:noFill/>
        </p:spPr>
        <p:txBody>
          <a:bodyPr wrap="none" rtlCol="0">
            <a:spAutoFit/>
          </a:bodyPr>
          <a:lstStyle/>
          <a:p>
            <a:r>
              <a:rPr lang="en-US" dirty="0" smtClean="0"/>
              <a:t>Pg. 2 first article </a:t>
            </a:r>
            <a:endParaRPr lang="en-US" dirty="0"/>
          </a:p>
        </p:txBody>
      </p:sp>
      <p:pic>
        <p:nvPicPr>
          <p:cNvPr id="9" name="Picture 8"/>
          <p:cNvPicPr>
            <a:picLocks noChangeAspect="1"/>
          </p:cNvPicPr>
          <p:nvPr/>
        </p:nvPicPr>
        <p:blipFill>
          <a:blip r:embed="rId2"/>
          <a:stretch>
            <a:fillRect/>
          </a:stretch>
        </p:blipFill>
        <p:spPr>
          <a:xfrm>
            <a:off x="240517" y="1751806"/>
            <a:ext cx="4826783" cy="4845049"/>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474660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01662"/>
          </a:xfrm>
        </p:spPr>
        <p:txBody>
          <a:bodyPr>
            <a:normAutofit fontScale="90000"/>
          </a:bodyPr>
          <a:lstStyle/>
          <a:p>
            <a:r>
              <a:rPr lang="en-US" dirty="0" smtClean="0"/>
              <a:t>Reporting: </a:t>
            </a:r>
            <a:endParaRPr lang="en-US" dirty="0"/>
          </a:p>
        </p:txBody>
      </p:sp>
      <p:sp>
        <p:nvSpPr>
          <p:cNvPr id="7" name="Content Placeholder 6"/>
          <p:cNvSpPr>
            <a:spLocks noGrp="1"/>
          </p:cNvSpPr>
          <p:nvPr>
            <p:ph idx="1"/>
          </p:nvPr>
        </p:nvSpPr>
        <p:spPr>
          <a:xfrm>
            <a:off x="5397500" y="1600200"/>
            <a:ext cx="3289300" cy="4525963"/>
          </a:xfrm>
        </p:spPr>
        <p:txBody>
          <a:bodyPr>
            <a:normAutofit fontScale="92500"/>
          </a:bodyPr>
          <a:lstStyle/>
          <a:p>
            <a:r>
              <a:rPr lang="en-US" sz="2400" dirty="0" smtClean="0"/>
              <a:t>Choose one of the topics from the text and find three additional sources to answer the essential question. Use the Tampa Bay Times as one of your sources.</a:t>
            </a:r>
          </a:p>
          <a:p>
            <a:r>
              <a:rPr lang="en-US" sz="2400" dirty="0" smtClean="0"/>
              <a:t>Create a PowerPoint presentation that includes at least one of the following: chart, newspaper article, image, and a video clip.</a:t>
            </a:r>
          </a:p>
        </p:txBody>
      </p:sp>
      <p:pic>
        <p:nvPicPr>
          <p:cNvPr id="5" name="Picture 4"/>
          <p:cNvPicPr>
            <a:picLocks noChangeAspect="1"/>
          </p:cNvPicPr>
          <p:nvPr/>
        </p:nvPicPr>
        <p:blipFill>
          <a:blip r:embed="rId2"/>
          <a:stretch>
            <a:fillRect/>
          </a:stretch>
        </p:blipFill>
        <p:spPr>
          <a:xfrm>
            <a:off x="457200" y="1434306"/>
            <a:ext cx="4826783" cy="4845049"/>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598117326"/>
      </p:ext>
    </p:extLst>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normAutofit fontScale="90000"/>
          </a:bodyPr>
          <a:lstStyle/>
          <a:p>
            <a:r>
              <a:rPr lang="en-US" dirty="0" smtClean="0"/>
              <a:t>What is Black and White &amp; </a:t>
            </a:r>
            <a:r>
              <a:rPr lang="en-US" i="1" dirty="0" smtClean="0"/>
              <a:t>Still </a:t>
            </a:r>
            <a:r>
              <a:rPr lang="en-US" dirty="0" smtClean="0"/>
              <a:t>Read All Over?</a:t>
            </a:r>
            <a:endParaRPr lang="en-US" dirty="0"/>
          </a:p>
        </p:txBody>
      </p:sp>
      <p:sp>
        <p:nvSpPr>
          <p:cNvPr id="3" name="Content Placeholder 2"/>
          <p:cNvSpPr>
            <a:spLocks noGrp="1"/>
          </p:cNvSpPr>
          <p:nvPr>
            <p:ph idx="1"/>
          </p:nvPr>
        </p:nvSpPr>
        <p:spPr>
          <a:xfrm>
            <a:off x="316811" y="1600200"/>
            <a:ext cx="8598589" cy="5257800"/>
          </a:xfrm>
        </p:spPr>
        <p:txBody>
          <a:bodyPr>
            <a:normAutofit fontScale="92500"/>
          </a:bodyPr>
          <a:lstStyle/>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pPr>
              <a:buNone/>
            </a:pPr>
            <a:endParaRPr lang="en-US" sz="2400" dirty="0" smtClean="0"/>
          </a:p>
          <a:p>
            <a:pPr>
              <a:buNone/>
            </a:pPr>
            <a:endParaRPr lang="en-US" sz="2400" dirty="0" smtClean="0"/>
          </a:p>
          <a:p>
            <a:pPr>
              <a:buNone/>
            </a:pPr>
            <a:r>
              <a:rPr lang="en-US" sz="2400" dirty="0" smtClean="0">
                <a:hlinkClick r:id="rId2"/>
              </a:rPr>
              <a:t>http://blogs.loc.gov/loc/2012/10/black-and-white-and-still-read-all-over/</a:t>
            </a:r>
            <a:r>
              <a:rPr lang="en-US" sz="2400" dirty="0" smtClean="0"/>
              <a:t> </a:t>
            </a:r>
            <a:endParaRPr lang="en-US" sz="2400" dirty="0"/>
          </a:p>
        </p:txBody>
      </p:sp>
      <p:pic>
        <p:nvPicPr>
          <p:cNvPr id="4" name="Picture 3">
            <a:hlinkClick r:id="rId2"/>
          </p:cNvPr>
          <p:cNvPicPr>
            <a:picLocks noChangeAspect="1"/>
          </p:cNvPicPr>
          <p:nvPr/>
        </p:nvPicPr>
        <p:blipFill>
          <a:blip r:embed="rId3"/>
          <a:stretch>
            <a:fillRect/>
          </a:stretch>
        </p:blipFill>
        <p:spPr>
          <a:xfrm>
            <a:off x="1866211" y="1600200"/>
            <a:ext cx="5143846" cy="442041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10315973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274638"/>
            <a:ext cx="8229600" cy="728662"/>
          </a:xfrm>
        </p:spPr>
        <p:txBody>
          <a:bodyPr>
            <a:normAutofit fontScale="90000"/>
          </a:bodyPr>
          <a:lstStyle/>
          <a:p>
            <a:r>
              <a:rPr lang="en-US" sz="2667" dirty="0" smtClean="0">
                <a:solidFill>
                  <a:srgbClr val="7030A0"/>
                </a:solidFill>
              </a:rPr>
              <a:t>I: Inquiry/investigation “Reading” like a detective: pg. 5</a:t>
            </a:r>
            <a:r>
              <a:rPr lang="en-US" sz="3200" dirty="0" smtClean="0"/>
              <a:t/>
            </a:r>
            <a:br>
              <a:rPr lang="en-US" sz="3200" dirty="0" smtClean="0"/>
            </a:br>
            <a:r>
              <a:rPr lang="en-US" sz="2222" dirty="0" smtClean="0"/>
              <a:t>Essential Question: Why is sustainable seafood a balancing act?</a:t>
            </a:r>
            <a:endParaRPr lang="en-US" sz="2222" dirty="0"/>
          </a:p>
        </p:txBody>
      </p:sp>
      <p:sp>
        <p:nvSpPr>
          <p:cNvPr id="4" name="Content Placeholder 3"/>
          <p:cNvSpPr>
            <a:spLocks noGrp="1"/>
          </p:cNvSpPr>
          <p:nvPr>
            <p:ph sz="half" idx="2"/>
          </p:nvPr>
        </p:nvSpPr>
        <p:spPr>
          <a:xfrm>
            <a:off x="5026500" y="1003300"/>
            <a:ext cx="3660300" cy="5524500"/>
          </a:xfrm>
        </p:spPr>
        <p:txBody>
          <a:bodyPr>
            <a:normAutofit/>
          </a:bodyPr>
          <a:lstStyle/>
          <a:p>
            <a:pPr>
              <a:buNone/>
            </a:pPr>
            <a:endParaRPr lang="en-US" dirty="0" smtClean="0"/>
          </a:p>
          <a:p>
            <a:r>
              <a:rPr lang="en-US" dirty="0" smtClean="0"/>
              <a:t>How is sustainable seafood healthy for the economy?</a:t>
            </a:r>
          </a:p>
          <a:p>
            <a:r>
              <a:rPr lang="en-US" dirty="0" smtClean="0"/>
              <a:t>How is sustainable seafood healthy for the environment?</a:t>
            </a:r>
          </a:p>
          <a:p>
            <a:pPr>
              <a:buNone/>
            </a:pPr>
            <a:endParaRPr lang="en-US" dirty="0"/>
          </a:p>
        </p:txBody>
      </p:sp>
      <p:pic>
        <p:nvPicPr>
          <p:cNvPr id="6" name="Picture 5"/>
          <p:cNvPicPr>
            <a:picLocks noChangeAspect="1"/>
          </p:cNvPicPr>
          <p:nvPr/>
        </p:nvPicPr>
        <p:blipFill>
          <a:blip r:embed="rId2"/>
          <a:stretch>
            <a:fillRect/>
          </a:stretch>
        </p:blipFill>
        <p:spPr>
          <a:xfrm>
            <a:off x="190022" y="1295400"/>
            <a:ext cx="4836478" cy="4933950"/>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19211603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274638"/>
            <a:ext cx="8229600" cy="766762"/>
          </a:xfrm>
        </p:spPr>
        <p:txBody>
          <a:bodyPr>
            <a:normAutofit fontScale="90000"/>
          </a:bodyPr>
          <a:lstStyle/>
          <a:p>
            <a:r>
              <a:rPr lang="en-US" sz="2667" dirty="0" smtClean="0">
                <a:solidFill>
                  <a:srgbClr val="7030A0"/>
                </a:solidFill>
              </a:rPr>
              <a:t>Report: pg. 5</a:t>
            </a:r>
            <a:r>
              <a:rPr lang="en-US" sz="3200" dirty="0" smtClean="0"/>
              <a:t/>
            </a:r>
            <a:br>
              <a:rPr lang="en-US" sz="3200" dirty="0" smtClean="0"/>
            </a:br>
            <a:endParaRPr lang="en-US" sz="2222" dirty="0"/>
          </a:p>
        </p:txBody>
      </p:sp>
      <p:sp>
        <p:nvSpPr>
          <p:cNvPr id="4" name="Content Placeholder 3"/>
          <p:cNvSpPr>
            <a:spLocks noGrp="1"/>
          </p:cNvSpPr>
          <p:nvPr>
            <p:ph sz="half" idx="2"/>
          </p:nvPr>
        </p:nvSpPr>
        <p:spPr>
          <a:xfrm>
            <a:off x="4775199" y="1333500"/>
            <a:ext cx="3911601" cy="4792663"/>
          </a:xfrm>
        </p:spPr>
        <p:txBody>
          <a:bodyPr>
            <a:normAutofit/>
          </a:bodyPr>
          <a:lstStyle/>
          <a:p>
            <a:r>
              <a:rPr lang="en-US" dirty="0" smtClean="0"/>
              <a:t>Using the information in the text, the video, and newspaper articles, write an essay or blog post to answer: What challenges do you think the partners faced in trying to document the catch?</a:t>
            </a:r>
          </a:p>
        </p:txBody>
      </p:sp>
      <p:pic>
        <p:nvPicPr>
          <p:cNvPr id="5" name="Picture 4"/>
          <p:cNvPicPr>
            <a:picLocks noChangeAspect="1"/>
          </p:cNvPicPr>
          <p:nvPr/>
        </p:nvPicPr>
        <p:blipFill>
          <a:blip r:embed="rId2"/>
          <a:stretch>
            <a:fillRect/>
          </a:stretch>
        </p:blipFill>
        <p:spPr>
          <a:xfrm>
            <a:off x="190022" y="1295400"/>
            <a:ext cx="4836478" cy="4933950"/>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27142925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274638"/>
            <a:ext cx="8229600" cy="728662"/>
          </a:xfrm>
        </p:spPr>
        <p:txBody>
          <a:bodyPr>
            <a:normAutofit fontScale="90000"/>
          </a:bodyPr>
          <a:lstStyle/>
          <a:p>
            <a:r>
              <a:rPr lang="en-US" sz="2667" dirty="0" smtClean="0">
                <a:solidFill>
                  <a:srgbClr val="7030A0"/>
                </a:solidFill>
              </a:rPr>
              <a:t>I: Inquiry/investigation “Reading” like a detective: pgs. 6-8</a:t>
            </a:r>
            <a:r>
              <a:rPr lang="en-US" sz="3200" dirty="0" smtClean="0"/>
              <a:t/>
            </a:r>
            <a:br>
              <a:rPr lang="en-US" sz="3200" dirty="0" smtClean="0"/>
            </a:br>
            <a:r>
              <a:rPr lang="en-US" sz="2222" dirty="0" smtClean="0"/>
              <a:t>Essential Question: How can schools develop a GREEN Routine?</a:t>
            </a:r>
            <a:endParaRPr lang="en-US" sz="2222" dirty="0"/>
          </a:p>
        </p:txBody>
      </p:sp>
      <p:sp>
        <p:nvSpPr>
          <p:cNvPr id="4" name="Content Placeholder 3"/>
          <p:cNvSpPr>
            <a:spLocks noGrp="1"/>
          </p:cNvSpPr>
          <p:nvPr>
            <p:ph sz="half" idx="2"/>
          </p:nvPr>
        </p:nvSpPr>
        <p:spPr>
          <a:xfrm>
            <a:off x="5740400" y="1003300"/>
            <a:ext cx="3136900" cy="5524500"/>
          </a:xfrm>
        </p:spPr>
        <p:txBody>
          <a:bodyPr>
            <a:normAutofit lnSpcReduction="10000"/>
          </a:bodyPr>
          <a:lstStyle/>
          <a:p>
            <a:pPr>
              <a:buNone/>
            </a:pPr>
            <a:endParaRPr lang="en-US" dirty="0" smtClean="0"/>
          </a:p>
          <a:p>
            <a:r>
              <a:rPr lang="en-US" dirty="0" smtClean="0"/>
              <a:t>What is a green ribbon school?</a:t>
            </a:r>
          </a:p>
          <a:p>
            <a:r>
              <a:rPr lang="en-US" dirty="0" smtClean="0"/>
              <a:t>Choose one of the schools and describe how the students developed a green routine.</a:t>
            </a:r>
          </a:p>
          <a:p>
            <a:r>
              <a:rPr lang="en-US" dirty="0" smtClean="0"/>
              <a:t>How can your school apply some of these routines?</a:t>
            </a:r>
          </a:p>
          <a:p>
            <a:pPr>
              <a:buNone/>
            </a:pPr>
            <a:endParaRPr lang="en-US" dirty="0"/>
          </a:p>
        </p:txBody>
      </p:sp>
      <p:pic>
        <p:nvPicPr>
          <p:cNvPr id="5" name="Picture 4"/>
          <p:cNvPicPr>
            <a:picLocks noChangeAspect="1"/>
          </p:cNvPicPr>
          <p:nvPr/>
        </p:nvPicPr>
        <p:blipFill>
          <a:blip r:embed="rId2"/>
          <a:stretch>
            <a:fillRect/>
          </a:stretch>
        </p:blipFill>
        <p:spPr>
          <a:xfrm>
            <a:off x="509259" y="1003300"/>
            <a:ext cx="5231141" cy="5435600"/>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19211603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274638"/>
            <a:ext cx="8229600" cy="766762"/>
          </a:xfrm>
        </p:spPr>
        <p:txBody>
          <a:bodyPr>
            <a:normAutofit fontScale="90000"/>
          </a:bodyPr>
          <a:lstStyle/>
          <a:p>
            <a:r>
              <a:rPr lang="en-US" sz="2667" dirty="0" smtClean="0">
                <a:solidFill>
                  <a:srgbClr val="7030A0"/>
                </a:solidFill>
              </a:rPr>
              <a:t>Report: pgs. 6-8</a:t>
            </a:r>
            <a:r>
              <a:rPr lang="en-US" sz="3200" dirty="0" smtClean="0"/>
              <a:t/>
            </a:r>
            <a:br>
              <a:rPr lang="en-US" sz="3200" dirty="0" smtClean="0"/>
            </a:br>
            <a:endParaRPr lang="en-US" sz="2222" dirty="0"/>
          </a:p>
        </p:txBody>
      </p:sp>
      <p:sp>
        <p:nvSpPr>
          <p:cNvPr id="4" name="Content Placeholder 3"/>
          <p:cNvSpPr>
            <a:spLocks noGrp="1"/>
          </p:cNvSpPr>
          <p:nvPr>
            <p:ph sz="half" idx="2"/>
          </p:nvPr>
        </p:nvSpPr>
        <p:spPr>
          <a:xfrm>
            <a:off x="5740400" y="1333500"/>
            <a:ext cx="2946400" cy="4792663"/>
          </a:xfrm>
        </p:spPr>
        <p:txBody>
          <a:bodyPr>
            <a:normAutofit fontScale="85000" lnSpcReduction="10000"/>
          </a:bodyPr>
          <a:lstStyle/>
          <a:p>
            <a:r>
              <a:rPr lang="en-US" dirty="0" smtClean="0"/>
              <a:t>Using this publication, articles from the Tampa Bay Times, and the U.S. Department of Education website, develop a plan for your school to become a Green Ribbon School.</a:t>
            </a:r>
          </a:p>
          <a:p>
            <a:r>
              <a:rPr lang="en-US" dirty="0" smtClean="0"/>
              <a:t>Create a public service campaign for this project (posters, ads, </a:t>
            </a:r>
            <a:r>
              <a:rPr lang="en-US" dirty="0" err="1" smtClean="0"/>
              <a:t>PSAs</a:t>
            </a:r>
            <a:r>
              <a:rPr lang="en-US" dirty="0" smtClean="0"/>
              <a:t>) </a:t>
            </a:r>
          </a:p>
        </p:txBody>
      </p:sp>
      <p:pic>
        <p:nvPicPr>
          <p:cNvPr id="6" name="Picture 5"/>
          <p:cNvPicPr>
            <a:picLocks noChangeAspect="1"/>
          </p:cNvPicPr>
          <p:nvPr/>
        </p:nvPicPr>
        <p:blipFill>
          <a:blip r:embed="rId2"/>
          <a:stretch>
            <a:fillRect/>
          </a:stretch>
        </p:blipFill>
        <p:spPr>
          <a:xfrm>
            <a:off x="509259" y="1003300"/>
            <a:ext cx="5231141" cy="5435600"/>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27142925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60400"/>
            <a:ext cx="8229600" cy="516354"/>
          </a:xfrm>
        </p:spPr>
        <p:txBody>
          <a:bodyPr>
            <a:normAutofit fontScale="90000"/>
          </a:bodyPr>
          <a:lstStyle/>
          <a:p>
            <a:r>
              <a:rPr lang="en-US" sz="3200" dirty="0" smtClean="0"/>
              <a:t>Creating Arguments: </a:t>
            </a:r>
            <a:br>
              <a:rPr lang="en-US" sz="3200" dirty="0" smtClean="0"/>
            </a:br>
            <a:r>
              <a:rPr lang="en-US" sz="3200" dirty="0" smtClean="0"/>
              <a:t>What goes around, comes around?</a:t>
            </a:r>
            <a:br>
              <a:rPr lang="en-US" sz="3200" dirty="0" smtClean="0"/>
            </a:br>
            <a:endParaRPr lang="en-US" sz="3200" dirty="0"/>
          </a:p>
        </p:txBody>
      </p:sp>
      <p:sp>
        <p:nvSpPr>
          <p:cNvPr id="7" name="Content Placeholder 6"/>
          <p:cNvSpPr>
            <a:spLocks noGrp="1"/>
          </p:cNvSpPr>
          <p:nvPr>
            <p:ph idx="1"/>
          </p:nvPr>
        </p:nvSpPr>
        <p:spPr/>
        <p:txBody>
          <a:bodyPr>
            <a:normAutofit fontScale="92500" lnSpcReduction="20000"/>
          </a:bodyPr>
          <a:lstStyle/>
          <a:p>
            <a:pPr marL="514350" indent="-514350"/>
            <a:r>
              <a:rPr lang="en-US" dirty="0" smtClean="0"/>
              <a:t>Create an argument based on one of the concepts discussed in this publication.</a:t>
            </a:r>
          </a:p>
          <a:p>
            <a:pPr marL="514350" indent="-514350"/>
            <a:r>
              <a:rPr lang="en-US" dirty="0" smtClean="0"/>
              <a:t>With a partner or in a small group, read about the topic, record relevant evidence. Conduct additional research using reliable sources, such as the Tampa Bay Times and the Department of Environmental Protection website, the USF Patel College of Global Sustainability </a:t>
            </a:r>
            <a:r>
              <a:rPr lang="en-US" dirty="0" smtClean="0">
                <a:hlinkClick r:id="rId2"/>
              </a:rPr>
              <a:t>http://psgs.usf.edu/office-of-sustainability</a:t>
            </a:r>
            <a:r>
              <a:rPr lang="en-US" dirty="0" smtClean="0"/>
              <a:t>  </a:t>
            </a:r>
          </a:p>
          <a:p>
            <a:pPr marL="514350" indent="-514350"/>
            <a:r>
              <a:rPr lang="en-US" dirty="0" smtClean="0"/>
              <a:t>Fill in the Environmental Decision-Making model, using examples from the texts.</a:t>
            </a:r>
          </a:p>
          <a:p>
            <a:pPr marL="914400" lvl="1" indent="-514350">
              <a:buFont typeface="+mj-lt"/>
              <a:buAutoNum type="arabicPeriod"/>
            </a:pPr>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rcRect b="44504"/>
          <a:stretch>
            <a:fillRect/>
          </a:stretch>
        </p:blipFill>
        <p:spPr>
          <a:xfrm>
            <a:off x="266699" y="274638"/>
            <a:ext cx="8379478" cy="5872162"/>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669907502"/>
      </p:ext>
    </p:extLst>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rcRect l="6990" t="27432" r="6329" b="14301"/>
          <a:stretch>
            <a:fillRect/>
          </a:stretch>
        </p:blipFill>
        <p:spPr>
          <a:xfrm>
            <a:off x="758822" y="299858"/>
            <a:ext cx="7316404" cy="6364644"/>
          </a:xfrm>
          <a:prstGeom prst="rect">
            <a:avLst/>
          </a:prstGeom>
        </p:spPr>
      </p:pic>
      <p:sp>
        <p:nvSpPr>
          <p:cNvPr id="8" name="TextBox 7"/>
          <p:cNvSpPr txBox="1"/>
          <p:nvPr/>
        </p:nvSpPr>
        <p:spPr>
          <a:xfrm>
            <a:off x="2712738" y="1821934"/>
            <a:ext cx="1254724" cy="338554"/>
          </a:xfrm>
          <a:prstGeom prst="rect">
            <a:avLst/>
          </a:prstGeom>
          <a:noFill/>
        </p:spPr>
        <p:txBody>
          <a:bodyPr wrap="square" rtlCol="0">
            <a:spAutoFit/>
          </a:bodyPr>
          <a:lstStyle/>
          <a:p>
            <a:r>
              <a:rPr lang="en-US" sz="1600" dirty="0" smtClean="0"/>
              <a:t>Economic</a:t>
            </a:r>
            <a:endParaRPr lang="en-US" sz="1600" dirty="0"/>
          </a:p>
        </p:txBody>
      </p:sp>
      <p:sp>
        <p:nvSpPr>
          <p:cNvPr id="9" name="TextBox 8"/>
          <p:cNvSpPr txBox="1"/>
          <p:nvPr/>
        </p:nvSpPr>
        <p:spPr>
          <a:xfrm>
            <a:off x="5499100" y="1821934"/>
            <a:ext cx="1427372" cy="338554"/>
          </a:xfrm>
          <a:prstGeom prst="rect">
            <a:avLst/>
          </a:prstGeom>
          <a:noFill/>
        </p:spPr>
        <p:txBody>
          <a:bodyPr wrap="square" rtlCol="0">
            <a:spAutoFit/>
          </a:bodyPr>
          <a:lstStyle/>
          <a:p>
            <a:r>
              <a:rPr lang="en-US" sz="1600" dirty="0" smtClean="0"/>
              <a:t>Ethical</a:t>
            </a:r>
            <a:endParaRPr lang="en-US" sz="1600" dirty="0"/>
          </a:p>
        </p:txBody>
      </p:sp>
      <p:sp>
        <p:nvSpPr>
          <p:cNvPr id="10" name="TextBox 9"/>
          <p:cNvSpPr txBox="1"/>
          <p:nvPr/>
        </p:nvSpPr>
        <p:spPr>
          <a:xfrm>
            <a:off x="3967462" y="1852712"/>
            <a:ext cx="1254724" cy="338554"/>
          </a:xfrm>
          <a:prstGeom prst="rect">
            <a:avLst/>
          </a:prstGeom>
          <a:noFill/>
        </p:spPr>
        <p:txBody>
          <a:bodyPr wrap="square" rtlCol="0">
            <a:spAutoFit/>
          </a:bodyPr>
          <a:lstStyle/>
          <a:p>
            <a:r>
              <a:rPr lang="en-US" sz="1600" dirty="0" smtClean="0"/>
              <a:t>Environment</a:t>
            </a:r>
            <a:endParaRPr lang="en-US" sz="1600" dirty="0"/>
          </a:p>
        </p:txBody>
      </p:sp>
      <p:sp>
        <p:nvSpPr>
          <p:cNvPr id="11" name="TextBox 10"/>
          <p:cNvSpPr txBox="1"/>
          <p:nvPr/>
        </p:nvSpPr>
        <p:spPr>
          <a:xfrm>
            <a:off x="6658580" y="1606490"/>
            <a:ext cx="1254724" cy="584776"/>
          </a:xfrm>
          <a:prstGeom prst="rect">
            <a:avLst/>
          </a:prstGeom>
          <a:noFill/>
        </p:spPr>
        <p:txBody>
          <a:bodyPr wrap="square" rtlCol="0">
            <a:spAutoFit/>
          </a:bodyPr>
          <a:lstStyle/>
          <a:p>
            <a:r>
              <a:rPr lang="en-US" sz="1600" dirty="0" smtClean="0"/>
              <a:t>Social/Cultural</a:t>
            </a:r>
            <a:endParaRPr lang="en-US" sz="16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28662"/>
          </a:xfrm>
        </p:spPr>
        <p:txBody>
          <a:bodyPr>
            <a:normAutofit/>
          </a:bodyPr>
          <a:lstStyle/>
          <a:p>
            <a:r>
              <a:rPr lang="en-US" sz="2400" dirty="0" smtClean="0"/>
              <a:t>Write an Argument Based on Research</a:t>
            </a:r>
            <a:endParaRPr lang="en-US" sz="2400" dirty="0"/>
          </a:p>
        </p:txBody>
      </p:sp>
      <p:pic>
        <p:nvPicPr>
          <p:cNvPr id="5" name="Picture 4"/>
          <p:cNvPicPr>
            <a:picLocks noChangeAspect="1"/>
          </p:cNvPicPr>
          <p:nvPr/>
        </p:nvPicPr>
        <p:blipFill>
          <a:blip r:embed="rId2"/>
          <a:stretch>
            <a:fillRect/>
          </a:stretch>
        </p:blipFill>
        <p:spPr>
          <a:xfrm>
            <a:off x="635000" y="1000125"/>
            <a:ext cx="7696200" cy="571876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308100" y="190500"/>
            <a:ext cx="6616699" cy="6441918"/>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238653421"/>
      </p:ext>
    </p:extLst>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320800" y="489922"/>
            <a:ext cx="6340918" cy="6075977"/>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73730" name="Rectangle 1026"/>
          <p:cNvSpPr>
            <a:spLocks noGrp="1" noChangeArrowheads="1"/>
          </p:cNvSpPr>
          <p:nvPr>
            <p:ph type="title"/>
          </p:nvPr>
        </p:nvSpPr>
        <p:spPr/>
        <p:txBody>
          <a:bodyPr/>
          <a:lstStyle/>
          <a:p>
            <a:pPr marL="0"/>
            <a:r>
              <a:rPr lang="en-US" sz="3600" b="1" dirty="0"/>
              <a:t>Newspaper in Education (NIE)</a:t>
            </a:r>
          </a:p>
        </p:txBody>
      </p:sp>
      <p:sp>
        <p:nvSpPr>
          <p:cNvPr id="73731" name="Rectangle 1027"/>
          <p:cNvSpPr>
            <a:spLocks noGrp="1" noChangeArrowheads="1"/>
          </p:cNvSpPr>
          <p:nvPr>
            <p:ph type="body" idx="1"/>
          </p:nvPr>
        </p:nvSpPr>
        <p:spPr>
          <a:xfrm>
            <a:off x="838200" y="1587500"/>
            <a:ext cx="7693025" cy="4059237"/>
          </a:xfrm>
        </p:spPr>
        <p:txBody>
          <a:bodyPr/>
          <a:lstStyle/>
          <a:p>
            <a:pPr marL="342900">
              <a:lnSpc>
                <a:spcPct val="80000"/>
              </a:lnSpc>
              <a:buFont typeface="Wingdings 3" pitchFamily="1" charset="2"/>
              <a:buChar char="â"/>
            </a:pPr>
            <a:r>
              <a:rPr lang="en-US" sz="2800" b="1" dirty="0"/>
              <a:t>The Tampa Bay Times </a:t>
            </a:r>
            <a:r>
              <a:rPr lang="en-US" sz="2800" b="1" dirty="0" smtClean="0"/>
              <a:t>NIE </a:t>
            </a:r>
            <a:r>
              <a:rPr lang="en-US" sz="2800" b="1" dirty="0"/>
              <a:t>program is a cooperative effort between schools and the Times to promote the use of newspapers in print and electronic form as educational resources. </a:t>
            </a:r>
          </a:p>
          <a:p>
            <a:pPr marL="342900">
              <a:lnSpc>
                <a:spcPct val="80000"/>
              </a:lnSpc>
              <a:buFont typeface="Wingdings 3" pitchFamily="1" charset="2"/>
              <a:buChar char="â"/>
            </a:pPr>
            <a:endParaRPr lang="en-US" sz="2800" b="1" dirty="0"/>
          </a:p>
          <a:p>
            <a:pPr marL="342900">
              <a:lnSpc>
                <a:spcPct val="80000"/>
              </a:lnSpc>
              <a:buFont typeface="Wingdings 3" pitchFamily="1" charset="2"/>
              <a:buChar char="â"/>
            </a:pPr>
            <a:r>
              <a:rPr lang="en-US" sz="2800" b="1" dirty="0"/>
              <a:t>The goal of NIE is to build future, life-long readers, productive citizens and critical thinkers.</a:t>
            </a:r>
          </a:p>
        </p:txBody>
      </p:sp>
      <p:pic>
        <p:nvPicPr>
          <p:cNvPr id="4" name="Picture 3"/>
          <p:cNvPicPr>
            <a:picLocks noChangeAspect="1"/>
          </p:cNvPicPr>
          <p:nvPr/>
        </p:nvPicPr>
        <p:blipFill>
          <a:blip r:embed="rId2"/>
          <a:srcRect r="79593" b="8235"/>
          <a:stretch>
            <a:fillRect/>
          </a:stretch>
        </p:blipFill>
        <p:spPr>
          <a:xfrm>
            <a:off x="7080250" y="4699000"/>
            <a:ext cx="1847850" cy="19812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73730">
                                            <p:txEl>
                                              <p:charRg st="4294967295" end="429496729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73731">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7373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0" grpId="0" autoUpdateAnimBg="0"/>
      <p:bldP spid="73731" grpId="0" build="p" bldLvl="2" autoUpdateAnimBg="0"/>
    </p:bld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660400" y="386834"/>
            <a:ext cx="8109912" cy="369332"/>
          </a:xfrm>
          <a:prstGeom prst="rect">
            <a:avLst/>
          </a:prstGeom>
          <a:noFill/>
        </p:spPr>
        <p:txBody>
          <a:bodyPr wrap="none" rtlCol="0">
            <a:spAutoFit/>
          </a:bodyPr>
          <a:lstStyle/>
          <a:p>
            <a:r>
              <a:rPr lang="en-US" dirty="0" smtClean="0">
                <a:hlinkClick r:id="rId2"/>
              </a:rPr>
              <a:t>http://www.tampabay.com/specials/2010/interactives/florida-panther-habitat-facts/</a:t>
            </a:r>
            <a:r>
              <a:rPr lang="en-US" dirty="0" smtClean="0"/>
              <a:t> </a:t>
            </a:r>
            <a:endParaRPr lang="en-US" dirty="0"/>
          </a:p>
        </p:txBody>
      </p:sp>
      <p:pic>
        <p:nvPicPr>
          <p:cNvPr id="3" name="Picture 2"/>
          <p:cNvPicPr>
            <a:picLocks noChangeAspect="1"/>
          </p:cNvPicPr>
          <p:nvPr/>
        </p:nvPicPr>
        <p:blipFill>
          <a:blip r:embed="rId3"/>
          <a:stretch>
            <a:fillRect/>
          </a:stretch>
        </p:blipFill>
        <p:spPr>
          <a:xfrm>
            <a:off x="596900" y="1016000"/>
            <a:ext cx="8111670" cy="5010149"/>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2667000" y="444500"/>
            <a:ext cx="4762842" cy="830997"/>
          </a:xfrm>
          <a:prstGeom prst="rect">
            <a:avLst/>
          </a:prstGeom>
          <a:noFill/>
        </p:spPr>
        <p:txBody>
          <a:bodyPr wrap="none" rtlCol="0">
            <a:spAutoFit/>
          </a:bodyPr>
          <a:lstStyle/>
          <a:p>
            <a:pPr algn="ctr"/>
            <a:r>
              <a:rPr lang="en-US" sz="2400" dirty="0" smtClean="0">
                <a:hlinkClick r:id="rId2"/>
              </a:rPr>
              <a:t>Animal Sustainability</a:t>
            </a:r>
          </a:p>
          <a:p>
            <a:pPr algn="ctr"/>
            <a:r>
              <a:rPr lang="en-US" sz="2400" dirty="0" smtClean="0">
                <a:hlinkClick r:id="rId2"/>
              </a:rPr>
              <a:t>http://www.tampabay.com/nie/zoo/</a:t>
            </a:r>
            <a:r>
              <a:rPr lang="en-US" sz="2400" dirty="0" smtClean="0"/>
              <a:t> </a:t>
            </a:r>
            <a:endParaRPr lang="en-US" sz="2400" dirty="0"/>
          </a:p>
        </p:txBody>
      </p:sp>
      <p:pic>
        <p:nvPicPr>
          <p:cNvPr id="3" name="Picture 2"/>
          <p:cNvPicPr>
            <a:picLocks noChangeAspect="1"/>
          </p:cNvPicPr>
          <p:nvPr/>
        </p:nvPicPr>
        <p:blipFill>
          <a:blip r:embed="rId3"/>
          <a:stretch>
            <a:fillRect/>
          </a:stretch>
        </p:blipFill>
        <p:spPr>
          <a:xfrm>
            <a:off x="311504" y="1574800"/>
            <a:ext cx="8454259" cy="2971800"/>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457200" y="1511300"/>
            <a:ext cx="7747000" cy="4614863"/>
          </a:xfrm>
        </p:spPr>
        <p:txBody>
          <a:bodyPr>
            <a:normAutofit/>
          </a:bodyPr>
          <a:lstStyle/>
          <a:p>
            <a:pPr>
              <a:buNone/>
            </a:pPr>
            <a:r>
              <a:rPr lang="en-US" sz="2400" dirty="0" smtClean="0"/>
              <a:t>Contact Information:</a:t>
            </a:r>
          </a:p>
          <a:p>
            <a:pPr>
              <a:buNone/>
            </a:pPr>
            <a:r>
              <a:rPr lang="en-US" sz="2400" dirty="0" smtClean="0">
                <a:hlinkClick r:id="rId2"/>
              </a:rPr>
              <a:t>jpushkin@tampabay.com</a:t>
            </a:r>
            <a:r>
              <a:rPr lang="en-US" sz="2400" dirty="0" smtClean="0"/>
              <a:t> Jodi Pushkin: NIE</a:t>
            </a:r>
          </a:p>
          <a:p>
            <a:pPr>
              <a:buNone/>
            </a:pPr>
            <a:r>
              <a:rPr lang="en-US" sz="2400" dirty="0" smtClean="0">
                <a:hlinkClick r:id="rId3"/>
              </a:rPr>
              <a:t>dkozdras@usf.edu</a:t>
            </a:r>
            <a:r>
              <a:rPr lang="en-US" sz="2400" dirty="0" smtClean="0"/>
              <a:t>  Deborah Kozdras:   USF Stavros Center</a:t>
            </a:r>
          </a:p>
          <a:p>
            <a:pPr>
              <a:buNone/>
            </a:pPr>
            <a:endParaRPr lang="en-US" sz="2400" dirty="0" smtClean="0"/>
          </a:p>
          <a:p>
            <a:pPr>
              <a:buNone/>
            </a:pPr>
            <a:r>
              <a:rPr lang="en-US" sz="2400" dirty="0" smtClean="0"/>
              <a:t>Website for NIE: </a:t>
            </a:r>
            <a:r>
              <a:rPr lang="en-US" sz="2400" b="1" dirty="0" err="1" smtClean="0"/>
              <a:t>tampabay.com/nie</a:t>
            </a:r>
            <a:endParaRPr lang="en-US" sz="2400" b="1" dirty="0"/>
          </a:p>
        </p:txBody>
      </p:sp>
      <p:pic>
        <p:nvPicPr>
          <p:cNvPr id="4" name="Picture 3" descr="ani_haha (1).gif"/>
          <p:cNvPicPr>
            <a:picLocks noChangeAspect="1"/>
          </p:cNvPicPr>
          <p:nvPr/>
        </p:nvPicPr>
        <p:blipFill>
          <a:blip r:embed="rId4"/>
          <a:stretch>
            <a:fillRect/>
          </a:stretch>
        </p:blipFill>
        <p:spPr>
          <a:xfrm>
            <a:off x="5740400" y="4031421"/>
            <a:ext cx="1878196" cy="1721679"/>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2603396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5122" name="Rectangle 2"/>
          <p:cNvSpPr>
            <a:spLocks noGrp="1" noChangeArrowheads="1"/>
          </p:cNvSpPr>
          <p:nvPr>
            <p:ph type="body" idx="1"/>
          </p:nvPr>
        </p:nvSpPr>
        <p:spPr>
          <a:xfrm>
            <a:off x="762000" y="1676400"/>
            <a:ext cx="7696200" cy="4876800"/>
          </a:xfrm>
          <a:ln/>
        </p:spPr>
        <p:txBody>
          <a:bodyPr rIns="132080">
            <a:normAutofit/>
          </a:bodyPr>
          <a:lstStyle/>
          <a:p>
            <a:pPr>
              <a:lnSpc>
                <a:spcPct val="90000"/>
              </a:lnSpc>
              <a:spcAft>
                <a:spcPts val="1200"/>
              </a:spcAft>
            </a:pPr>
            <a:r>
              <a:rPr lang="en-US" sz="2400" b="1" dirty="0"/>
              <a:t>The Tampa Bay Times Newspaper in Education program provides free resources to Citrus, Hernando, Hillsborough, Manatee, Pasco and Pinellas counties</a:t>
            </a:r>
            <a:r>
              <a:rPr lang="en-US" sz="2400" b="1" dirty="0" smtClean="0"/>
              <a:t>.</a:t>
            </a:r>
          </a:p>
          <a:p>
            <a:pPr lvl="1">
              <a:lnSpc>
                <a:spcPct val="90000"/>
              </a:lnSpc>
              <a:spcAft>
                <a:spcPts val="1200"/>
              </a:spcAft>
              <a:buFont typeface="Wingdings" pitchFamily="1" charset="2"/>
              <a:buChar char="Ø"/>
            </a:pPr>
            <a:r>
              <a:rPr lang="en-US" sz="2400" b="1" dirty="0"/>
              <a:t>The TBT NIE provides more than 5-million newspapers, electronic licenses and curriculum guides to classrooms around Tampa Bay each year</a:t>
            </a:r>
            <a:endParaRPr lang="en-US" sz="2400" b="1" dirty="0" smtClean="0"/>
          </a:p>
          <a:p>
            <a:pPr lvl="1">
              <a:lnSpc>
                <a:spcPct val="90000"/>
              </a:lnSpc>
              <a:spcAft>
                <a:spcPts val="1200"/>
              </a:spcAft>
              <a:buFont typeface="Wingdings" pitchFamily="1" charset="2"/>
              <a:buChar char="Ø"/>
            </a:pPr>
            <a:r>
              <a:rPr lang="en-US" sz="2400" b="1" dirty="0" smtClean="0"/>
              <a:t>TBT </a:t>
            </a:r>
            <a:r>
              <a:rPr lang="en-US" sz="2400" b="1" dirty="0"/>
              <a:t>NIE hosts teacher </a:t>
            </a:r>
            <a:r>
              <a:rPr lang="en-US" sz="2400" b="1" dirty="0" smtClean="0"/>
              <a:t>workshops</a:t>
            </a:r>
          </a:p>
          <a:p>
            <a:pPr lvl="1">
              <a:lnSpc>
                <a:spcPct val="90000"/>
              </a:lnSpc>
              <a:spcAft>
                <a:spcPts val="1200"/>
              </a:spcAft>
              <a:buFont typeface="Wingdings" pitchFamily="1" charset="2"/>
              <a:buChar char="Ø"/>
            </a:pPr>
            <a:r>
              <a:rPr lang="en-US" sz="2400" b="1" dirty="0"/>
              <a:t>TBT NIE provides teachers with free lesson plans in print and online – </a:t>
            </a:r>
            <a:r>
              <a:rPr lang="en-US" sz="2400" b="1" dirty="0" err="1"/>
              <a:t>www.tampabay.com/nie</a:t>
            </a:r>
            <a:r>
              <a:rPr lang="en-US" sz="2400" b="1" dirty="0"/>
              <a:t>.</a:t>
            </a:r>
          </a:p>
        </p:txBody>
      </p:sp>
      <p:sp>
        <p:nvSpPr>
          <p:cNvPr id="5127" name="Rectangle 7"/>
          <p:cNvSpPr>
            <a:spLocks noGrp="1" noChangeArrowheads="1"/>
          </p:cNvSpPr>
          <p:nvPr>
            <p:ph type="title"/>
          </p:nvPr>
        </p:nvSpPr>
        <p:spPr/>
        <p:txBody>
          <a:bodyPr/>
          <a:lstStyle/>
          <a:p>
            <a:r>
              <a:rPr lang="en-US" sz="3600" b="1" dirty="0"/>
              <a:t>Times NIE services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5127">
                                            <p:txEl>
                                              <p:charRg st="4294967295" end="429496729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5122">
                                            <p:txEl>
                                              <p:pRg st="0" end="0"/>
                                            </p:txEl>
                                          </p:spTgt>
                                        </p:tgtEl>
                                        <p:attrNameLst>
                                          <p:attrName>style.visibility</p:attrName>
                                        </p:attrNameLst>
                                      </p:cBhvr>
                                      <p:to>
                                        <p:strVal val="visible"/>
                                      </p:to>
                                    </p:set>
                                    <p:anim calcmode="lin" valueType="num">
                                      <p:cBhvr additive="base">
                                        <p:cTn id="11" dur="500" fill="hold"/>
                                        <p:tgtEl>
                                          <p:spTgt spid="5122">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12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122">
                                            <p:txEl>
                                              <p:pRg st="1" end="1"/>
                                            </p:txEl>
                                          </p:spTgt>
                                        </p:tgtEl>
                                        <p:attrNameLst>
                                          <p:attrName>style.visibility</p:attrName>
                                        </p:attrNameLst>
                                      </p:cBhvr>
                                      <p:to>
                                        <p:strVal val="visible"/>
                                      </p:to>
                                    </p:set>
                                    <p:anim calcmode="lin" valueType="num">
                                      <p:cBhvr additive="base">
                                        <p:cTn id="17" dur="500" fill="hold"/>
                                        <p:tgtEl>
                                          <p:spTgt spid="5122">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12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5122">
                                            <p:txEl>
                                              <p:pRg st="2" end="2"/>
                                            </p:txEl>
                                          </p:spTgt>
                                        </p:tgtEl>
                                        <p:attrNameLst>
                                          <p:attrName>style.visibility</p:attrName>
                                        </p:attrNameLst>
                                      </p:cBhvr>
                                      <p:to>
                                        <p:strVal val="visible"/>
                                      </p:to>
                                    </p:set>
                                    <p:anim calcmode="lin" valueType="num">
                                      <p:cBhvr additive="base">
                                        <p:cTn id="23" dur="500" fill="hold"/>
                                        <p:tgtEl>
                                          <p:spTgt spid="5122">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512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5122">
                                            <p:txEl>
                                              <p:pRg st="3" end="3"/>
                                            </p:txEl>
                                          </p:spTgt>
                                        </p:tgtEl>
                                        <p:attrNameLst>
                                          <p:attrName>style.visibility</p:attrName>
                                        </p:attrNameLst>
                                      </p:cBhvr>
                                      <p:to>
                                        <p:strVal val="visible"/>
                                      </p:to>
                                    </p:set>
                                    <p:anim calcmode="lin" valueType="num">
                                      <p:cBhvr additive="base">
                                        <p:cTn id="29" dur="500" fill="hold"/>
                                        <p:tgtEl>
                                          <p:spTgt spid="5122">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512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build="p" bldLvl="3" autoUpdateAnimBg="0"/>
      <p:bldP spid="5127" grpId="0" autoUpdateAnimBg="0"/>
    </p:bld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1268920" y="732769"/>
            <a:ext cx="6179630" cy="594702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TextBox 2"/>
          <p:cNvSpPr txBox="1"/>
          <p:nvPr/>
        </p:nvSpPr>
        <p:spPr>
          <a:xfrm>
            <a:off x="1019175" y="209550"/>
            <a:ext cx="6429375" cy="523220"/>
          </a:xfrm>
          <a:prstGeom prst="rect">
            <a:avLst/>
          </a:prstGeom>
          <a:noFill/>
        </p:spPr>
        <p:txBody>
          <a:bodyPr wrap="square" rtlCol="0">
            <a:spAutoFit/>
          </a:bodyPr>
          <a:lstStyle/>
          <a:p>
            <a:pPr algn="ctr"/>
            <a:r>
              <a:rPr lang="en-US" sz="2800" b="1" dirty="0" smtClean="0">
                <a:latin typeface="+mj-lt"/>
              </a:rPr>
              <a:t>Tampabay.com/</a:t>
            </a:r>
            <a:r>
              <a:rPr lang="en-US" sz="2800" b="1" dirty="0" err="1" smtClean="0">
                <a:latin typeface="+mj-lt"/>
              </a:rPr>
              <a:t>nie</a:t>
            </a:r>
            <a:endParaRPr lang="en-US" sz="2800" b="1" dirty="0">
              <a:latin typeface="+mj-lt"/>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88942227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11187"/>
          </a:xfrm>
        </p:spPr>
        <p:txBody>
          <a:bodyPr>
            <a:noAutofit/>
          </a:bodyPr>
          <a:lstStyle/>
          <a:p>
            <a:r>
              <a:rPr lang="en-US" sz="3600" b="1" dirty="0" smtClean="0"/>
              <a:t>Common Core</a:t>
            </a:r>
            <a:endParaRPr lang="en-US" sz="3600" b="1" dirty="0"/>
          </a:p>
        </p:txBody>
      </p:sp>
      <p:pic>
        <p:nvPicPr>
          <p:cNvPr id="4" name="Content Placeholder 3"/>
          <p:cNvPicPr>
            <a:picLocks noGrp="1" noChangeAspect="1"/>
          </p:cNvPicPr>
          <p:nvPr>
            <p:ph idx="1"/>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1882997" y="885825"/>
            <a:ext cx="5717286" cy="569985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88374781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25487"/>
          </a:xfrm>
        </p:spPr>
        <p:txBody>
          <a:bodyPr>
            <a:normAutofit/>
          </a:bodyPr>
          <a:lstStyle/>
          <a:p>
            <a:r>
              <a:rPr lang="en-US" sz="3600" b="1" dirty="0" smtClean="0"/>
              <a:t>Curriculum Supplements</a:t>
            </a:r>
            <a:endParaRPr lang="en-US" sz="3600" b="1" dirty="0"/>
          </a:p>
        </p:txBody>
      </p:sp>
      <p:pic>
        <p:nvPicPr>
          <p:cNvPr id="3" name="Picture 2"/>
          <p:cNvPicPr>
            <a:picLocks noChangeAspect="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1696465" y="1000125"/>
            <a:ext cx="5554980" cy="540639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4945136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11187"/>
          </a:xfrm>
        </p:spPr>
        <p:txBody>
          <a:bodyPr>
            <a:normAutofit fontScale="90000"/>
          </a:bodyPr>
          <a:lstStyle/>
          <a:p>
            <a:r>
              <a:rPr lang="en-US" sz="3600" b="1" dirty="0" smtClean="0"/>
              <a:t>Resources</a:t>
            </a:r>
            <a:endParaRPr lang="en-US" sz="3600" b="1" dirty="0"/>
          </a:p>
        </p:txBody>
      </p:sp>
      <p:pic>
        <p:nvPicPr>
          <p:cNvPr id="3" name="Picture 2"/>
          <p:cNvPicPr>
            <a:picLocks noChangeAspect="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1773643" y="819150"/>
            <a:ext cx="5740146" cy="577557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11536825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pPr marL="0"/>
            <a:r>
              <a:rPr lang="en-US" sz="3600" b="1" dirty="0"/>
              <a:t>Developing daily </a:t>
            </a:r>
            <a:r>
              <a:rPr lang="en-US" sz="3600" b="1" dirty="0" smtClean="0"/>
              <a:t>habits</a:t>
            </a:r>
            <a:endParaRPr lang="en-US" sz="3600" b="1" dirty="0"/>
          </a:p>
        </p:txBody>
      </p:sp>
      <p:sp>
        <p:nvSpPr>
          <p:cNvPr id="74755" name="Rectangle 3"/>
          <p:cNvSpPr>
            <a:spLocks noGrp="1" noChangeArrowheads="1"/>
          </p:cNvSpPr>
          <p:nvPr>
            <p:ph type="body" idx="1"/>
          </p:nvPr>
        </p:nvSpPr>
        <p:spPr>
          <a:xfrm>
            <a:off x="457200" y="812800"/>
            <a:ext cx="8394700" cy="5588000"/>
          </a:xfrm>
        </p:spPr>
        <p:txBody>
          <a:bodyPr/>
          <a:lstStyle/>
          <a:p>
            <a:pPr marL="342900">
              <a:lnSpc>
                <a:spcPct val="90000"/>
              </a:lnSpc>
              <a:spcBef>
                <a:spcPct val="10000"/>
              </a:spcBef>
              <a:spcAft>
                <a:spcPts val="600"/>
              </a:spcAft>
              <a:buFont typeface="Wingdings" pitchFamily="1" charset="2"/>
              <a:buChar char="v"/>
            </a:pPr>
            <a:endParaRPr lang="en-US" sz="2400" b="1" dirty="0">
              <a:latin typeface="Franklin Gothic Medium" pitchFamily="1" charset="0"/>
            </a:endParaRPr>
          </a:p>
          <a:p>
            <a:pPr marL="342900">
              <a:lnSpc>
                <a:spcPct val="90000"/>
              </a:lnSpc>
              <a:spcBef>
                <a:spcPct val="10000"/>
              </a:spcBef>
              <a:spcAft>
                <a:spcPts val="600"/>
              </a:spcAft>
              <a:buFont typeface="Wingdings" pitchFamily="1" charset="2"/>
              <a:buChar char="v"/>
            </a:pPr>
            <a:r>
              <a:rPr lang="en-US" sz="2400" b="1" dirty="0"/>
              <a:t>Using the newspaper in your classroom and NIE curriculum on a regular basis helps students develop daily reading habits that they will carry through their lives.</a:t>
            </a:r>
            <a:r>
              <a:rPr lang="en-US" sz="2400" b="1" dirty="0" smtClean="0"/>
              <a:t> </a:t>
            </a:r>
          </a:p>
          <a:p>
            <a:pPr marL="342900">
              <a:lnSpc>
                <a:spcPct val="90000"/>
              </a:lnSpc>
              <a:spcBef>
                <a:spcPct val="10000"/>
              </a:spcBef>
              <a:spcAft>
                <a:spcPts val="600"/>
              </a:spcAft>
              <a:buFont typeface="Wingdings" pitchFamily="1" charset="2"/>
              <a:buChar char="v"/>
            </a:pPr>
            <a:r>
              <a:rPr lang="en-US" sz="2400" b="1" dirty="0"/>
              <a:t>The Times provides a vital link to the real world for students who too often do not realize the value of their academic programs. The study of today's critical issues, events and people helps students understand the past and see a role for themselves in their future world. </a:t>
            </a:r>
          </a:p>
        </p:txBody>
      </p:sp>
      <p:pic>
        <p:nvPicPr>
          <p:cNvPr id="8" name="Picture 7"/>
          <p:cNvPicPr>
            <a:picLocks noChangeAspect="1"/>
          </p:cNvPicPr>
          <p:nvPr/>
        </p:nvPicPr>
        <p:blipFill>
          <a:blip r:embed="rId2"/>
          <a:stretch>
            <a:fillRect/>
          </a:stretch>
        </p:blipFill>
        <p:spPr>
          <a:xfrm>
            <a:off x="5486400" y="4371975"/>
            <a:ext cx="2241550" cy="2241550"/>
          </a:xfrm>
          <a:prstGeom prst="rect">
            <a:avLst/>
          </a:prstGeom>
        </p:spPr>
      </p:pic>
      <p:pic>
        <p:nvPicPr>
          <p:cNvPr id="9" name="Picture 8"/>
          <p:cNvPicPr>
            <a:picLocks noChangeAspect="1"/>
          </p:cNvPicPr>
          <p:nvPr/>
        </p:nvPicPr>
        <p:blipFill>
          <a:blip r:embed="rId3"/>
          <a:stretch>
            <a:fillRect/>
          </a:stretch>
        </p:blipFill>
        <p:spPr>
          <a:xfrm>
            <a:off x="774700" y="4460875"/>
            <a:ext cx="2152650" cy="215265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74754">
                                            <p:txEl>
                                              <p:charRg st="4294967295" end="429496729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74755">
                                            <p:txEl>
                                              <p:pRg st="1" end="1"/>
                                            </p:txEl>
                                          </p:spTgt>
                                        </p:tgtEl>
                                        <p:attrNameLst>
                                          <p:attrName>style.visibility</p:attrName>
                                        </p:attrNameLst>
                                      </p:cBhvr>
                                      <p:to>
                                        <p:strVal val="visible"/>
                                      </p:to>
                                    </p:set>
                                    <p:anim calcmode="lin" valueType="num">
                                      <p:cBhvr additive="base">
                                        <p:cTn id="11" dur="500" fill="hold"/>
                                        <p:tgtEl>
                                          <p:spTgt spid="7475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475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4755">
                                            <p:txEl>
                                              <p:pRg st="2" end="2"/>
                                            </p:txEl>
                                          </p:spTgt>
                                        </p:tgtEl>
                                        <p:attrNameLst>
                                          <p:attrName>style.visibility</p:attrName>
                                        </p:attrNameLst>
                                      </p:cBhvr>
                                      <p:to>
                                        <p:strVal val="visible"/>
                                      </p:to>
                                    </p:set>
                                    <p:anim calcmode="lin" valueType="num">
                                      <p:cBhvr additive="base">
                                        <p:cTn id="17" dur="500" fill="hold"/>
                                        <p:tgtEl>
                                          <p:spTgt spid="74755">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7475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4" grpId="0" autoUpdateAnimBg="0"/>
      <p:bldP spid="74755" grpId="0" build="p" bldLvl="2" autoUpdateAnimBg="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10510</TotalTime>
  <Words>1282</Words>
  <Application>Microsoft Macintosh PowerPoint</Application>
  <PresentationFormat>On-screen Show (4:3)</PresentationFormat>
  <Paragraphs>132</Paragraphs>
  <Slides>32</Slides>
  <Notes>2</Notes>
  <HiddenSlides>0</HiddenSlides>
  <MMClips>0</MMClips>
  <ScaleCrop>false</ScaleCrop>
  <HeadingPairs>
    <vt:vector size="4" baseType="variant">
      <vt:variant>
        <vt:lpstr>Design Template</vt:lpstr>
      </vt:variant>
      <vt:variant>
        <vt:i4>1</vt:i4>
      </vt:variant>
      <vt:variant>
        <vt:lpstr>Slide Titles</vt:lpstr>
      </vt:variant>
      <vt:variant>
        <vt:i4>32</vt:i4>
      </vt:variant>
    </vt:vector>
  </HeadingPairs>
  <TitlesOfParts>
    <vt:vector size="33" baseType="lpstr">
      <vt:lpstr>Office Theme</vt:lpstr>
      <vt:lpstr>Unlocking the Mystery of the Common Core:</vt:lpstr>
      <vt:lpstr>What is Black and White &amp; Still Read All Over?</vt:lpstr>
      <vt:lpstr>Newspaper in Education (NIE)</vt:lpstr>
      <vt:lpstr>Times NIE services</vt:lpstr>
      <vt:lpstr>Slide 5</vt:lpstr>
      <vt:lpstr>Common Core</vt:lpstr>
      <vt:lpstr>Curriculum Supplements</vt:lpstr>
      <vt:lpstr>Resources</vt:lpstr>
      <vt:lpstr>Developing daily habits</vt:lpstr>
      <vt:lpstr>Informational text</vt:lpstr>
      <vt:lpstr>Slide 11</vt:lpstr>
      <vt:lpstr>Cool features</vt:lpstr>
      <vt:lpstr>Access to the electronic edition</vt:lpstr>
      <vt:lpstr>Slide 14</vt:lpstr>
      <vt:lpstr>Slide 15</vt:lpstr>
      <vt:lpstr>CSI-R Model for Reading -&gt; Writing</vt:lpstr>
      <vt:lpstr>S: CCSS Standards</vt:lpstr>
      <vt:lpstr>I: Inquiry/investigation “Reading” like a detective: pg. 4 What is sustainability and why is it important to you?</vt:lpstr>
      <vt:lpstr>Reporting: </vt:lpstr>
      <vt:lpstr>I: Inquiry/investigation “Reading” like a detective: pg. 5 Essential Question: Why is sustainable seafood a balancing act?</vt:lpstr>
      <vt:lpstr>Report: pg. 5 </vt:lpstr>
      <vt:lpstr>I: Inquiry/investigation “Reading” like a detective: pgs. 6-8 Essential Question: How can schools develop a GREEN Routine?</vt:lpstr>
      <vt:lpstr>Report: pgs. 6-8 </vt:lpstr>
      <vt:lpstr>Creating Arguments:  What goes around, comes around? </vt:lpstr>
      <vt:lpstr>Slide 25</vt:lpstr>
      <vt:lpstr>Slide 26</vt:lpstr>
      <vt:lpstr>Write an Argument Based on Research</vt:lpstr>
      <vt:lpstr>Slide 28</vt:lpstr>
      <vt:lpstr>Slide 29</vt:lpstr>
      <vt:lpstr>Slide 30</vt:lpstr>
      <vt:lpstr>Slide 31</vt:lpstr>
      <vt:lpstr>Slide 32</vt:lpstr>
    </vt:vector>
  </TitlesOfParts>
  <Company>University of South Florida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Thomas Todd</dc:creator>
  <cp:lastModifiedBy>Deborah Kozdras</cp:lastModifiedBy>
  <cp:revision>68</cp:revision>
  <cp:lastPrinted>2013-11-15T21:17:27Z</cp:lastPrinted>
  <dcterms:created xsi:type="dcterms:W3CDTF">2013-11-19T23:26:23Z</dcterms:created>
  <dcterms:modified xsi:type="dcterms:W3CDTF">2013-11-19T23:27:23Z</dcterms:modified>
</cp:coreProperties>
</file>