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theme/themeOverride1.xml" ContentType="application/vnd.openxmlformats-officedocument.themeOverrid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35"/>
  </p:notesMasterIdLst>
  <p:handoutMasterIdLst>
    <p:handoutMasterId r:id="rId36"/>
  </p:handoutMasterIdLst>
  <p:sldIdLst>
    <p:sldId id="328" r:id="rId2"/>
    <p:sldId id="316" r:id="rId3"/>
    <p:sldId id="324" r:id="rId4"/>
    <p:sldId id="288" r:id="rId5"/>
    <p:sldId id="344" r:id="rId6"/>
    <p:sldId id="317" r:id="rId7"/>
    <p:sldId id="318" r:id="rId8"/>
    <p:sldId id="319" r:id="rId9"/>
    <p:sldId id="341" r:id="rId10"/>
    <p:sldId id="321" r:id="rId11"/>
    <p:sldId id="322" r:id="rId12"/>
    <p:sldId id="349" r:id="rId13"/>
    <p:sldId id="350" r:id="rId14"/>
    <p:sldId id="351" r:id="rId15"/>
    <p:sldId id="360" r:id="rId16"/>
    <p:sldId id="352" r:id="rId17"/>
    <p:sldId id="361" r:id="rId18"/>
    <p:sldId id="366" r:id="rId19"/>
    <p:sldId id="367" r:id="rId20"/>
    <p:sldId id="368" r:id="rId21"/>
    <p:sldId id="369" r:id="rId22"/>
    <p:sldId id="370" r:id="rId23"/>
    <p:sldId id="371" r:id="rId24"/>
    <p:sldId id="372" r:id="rId25"/>
    <p:sldId id="363" r:id="rId26"/>
    <p:sldId id="362" r:id="rId27"/>
    <p:sldId id="373" r:id="rId28"/>
    <p:sldId id="374" r:id="rId29"/>
    <p:sldId id="375" r:id="rId30"/>
    <p:sldId id="364" r:id="rId31"/>
    <p:sldId id="365" r:id="rId32"/>
    <p:sldId id="357" r:id="rId33"/>
    <p:sldId id="358"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115639"/>
    <a:srgbClr val="124E33"/>
    <a:srgbClr val="22693E"/>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p:scale>
          <a:sx n="100" d="100"/>
          <a:sy n="100" d="100"/>
        </p:scale>
        <p:origin x="-2592" y="-8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4FB1D1-20D6-5941-BE62-E80DD0396460}" type="datetimeFigureOut">
              <a:rPr lang="en-US" smtClean="0"/>
              <a:pPr/>
              <a:t>10/29/13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05250A6-BCDF-1D49-A830-0238EA112BFC}"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949652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649C5-CD83-494E-9DCD-E791F53038B5}" type="datetimeFigureOut">
              <a:rPr lang="en-US" smtClean="0"/>
              <a:pPr/>
              <a:t>10/29/13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D690C4-792E-C349-B12A-00E029A16F4A}"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839436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4</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p="http://schemas.openxmlformats.org/presentationml/2006/main" xmlns:r="http://schemas.openxmlformats.org/officeDocument/2006/relationships" xmlns:a="http://schemas.openxmlformats.org/drawingml/2006/main" xmlns=""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p="http://schemas.openxmlformats.org/presentationml/2006/main" xmlns:r="http://schemas.openxmlformats.org/officeDocument/2006/relationships" xmlns:a="http://schemas.openxmlformats.org/drawingml/2006/main" xmlns="" val="1"/>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39725-34F5-EB43-B812-F592211B1651}" type="slidenum">
              <a:rPr lang="en-US"/>
              <a:pPr/>
              <a:t>5</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p="http://schemas.openxmlformats.org/presentationml/2006/main" xmlns:r="http://schemas.openxmlformats.org/officeDocument/2006/relationships" xmlns:a="http://schemas.openxmlformats.org/drawingml/2006/main" xmlns="" val="1"/>
            </a:ext>
          </a:extLst>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p="http://schemas.openxmlformats.org/presentationml/2006/main" xmlns:r="http://schemas.openxmlformats.org/officeDocument/2006/relationships" xmlns:a="http://schemas.openxmlformats.org/drawingml/2006/main" xmlns="" val="1"/>
            </a:ext>
          </a:extLst>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10/29/13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10/29/13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10/29/13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4AC415-0CFF-994C-977D-B5A89CFE1190}" type="datetimeFigureOut">
              <a:rPr lang="en-US" smtClean="0"/>
              <a:pPr/>
              <a:t>10/29/13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4AC415-0CFF-994C-977D-B5A89CFE1190}" type="datetimeFigureOut">
              <a:rPr lang="en-US" smtClean="0"/>
              <a:pPr/>
              <a:t>10/29/13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4AC415-0CFF-994C-977D-B5A89CFE1190}" type="datetimeFigureOut">
              <a:rPr lang="en-US" smtClean="0"/>
              <a:pPr/>
              <a:t>10/29/13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4AC415-0CFF-994C-977D-B5A89CFE1190}" type="datetimeFigureOut">
              <a:rPr lang="en-US" smtClean="0"/>
              <a:pPr/>
              <a:t>10/29/13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4AC415-0CFF-994C-977D-B5A89CFE1190}" type="datetimeFigureOut">
              <a:rPr lang="en-US" smtClean="0"/>
              <a:pPr/>
              <a:t>10/29/13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AC415-0CFF-994C-977D-B5A89CFE1190}" type="datetimeFigureOut">
              <a:rPr lang="en-US" smtClean="0"/>
              <a:pPr/>
              <a:t>10/29/13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10/29/13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4AC415-0CFF-994C-977D-B5A89CFE1190}" type="datetimeFigureOut">
              <a:rPr lang="en-US" smtClean="0"/>
              <a:pPr/>
              <a:t>10/29/13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0B00CD-7E20-8E47-9714-8F3A03D4932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F0947-DA5F-8A4E-BBA4-95A87BADF07A}" type="datetimeFigureOut">
              <a:rPr lang="en-US" smtClean="0"/>
              <a:pPr/>
              <a:t>10/29/13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206559-D0DD-0C42-A571-97112794FA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ieonline.com/tbtimes/downloads/supplements/charting_the_land_of_flowers_2013.pdf"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i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archives.gov/education/lessons/worksheets/map_analysis_worksheet.pdf" TargetMode="Externa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hyperlink" Target="http://www.flheritage.com/kids/history.cfm"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readwritethink.org/classroom-resources/student-interactives/printing-press-30036.html?tab=5" TargetMode="Externa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fcit.usf.edu/florida/maps/index.htm" TargetMode="Externa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png"/><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hyperlink" Target="http://education.nationalgeographic.com/education/mapping/interactive-map/?ar_a=1"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s.loc.gov/loc/2012/10/black-and-white-and-still-read-all-over/" TargetMode="Externa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hyperlink" Target="mailto:dkozdras@usf.edu" TargetMode="External"/><Relationship Id="rId4" Type="http://schemas.openxmlformats.org/officeDocument/2006/relationships/image" Target="../media/image30.gif"/><Relationship Id="rId5" Type="http://schemas.openxmlformats.org/officeDocument/2006/relationships/image" Target="../media/image31.png"/><Relationship Id="rId1" Type="http://schemas.openxmlformats.org/officeDocument/2006/relationships/slideLayout" Target="../slideLayouts/slideLayout4.xml"/><Relationship Id="rId2" Type="http://schemas.openxmlformats.org/officeDocument/2006/relationships/hyperlink" Target="mailto:jpushkin@tampabay.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59800" cy="576262"/>
          </a:xfrm>
        </p:spPr>
        <p:txBody>
          <a:bodyPr>
            <a:noAutofit/>
          </a:bodyPr>
          <a:lstStyle/>
          <a:p>
            <a:r>
              <a:rPr lang="en-US" sz="3200" dirty="0" smtClean="0"/>
              <a:t>Unlocking the Mystery of the Common Core</a:t>
            </a:r>
            <a:r>
              <a:rPr lang="en-US" sz="3200" dirty="0" smtClean="0"/>
              <a:t>:</a:t>
            </a:r>
            <a:endParaRPr lang="en-US" sz="3200" dirty="0"/>
          </a:p>
        </p:txBody>
      </p:sp>
      <p:sp>
        <p:nvSpPr>
          <p:cNvPr id="3" name="Content Placeholder 2"/>
          <p:cNvSpPr>
            <a:spLocks noGrp="1"/>
          </p:cNvSpPr>
          <p:nvPr>
            <p:ph idx="1"/>
          </p:nvPr>
        </p:nvSpPr>
        <p:spPr>
          <a:xfrm>
            <a:off x="457200" y="1600200"/>
            <a:ext cx="3771900" cy="4525963"/>
          </a:xfrm>
        </p:spPr>
        <p:txBody>
          <a:bodyPr>
            <a:normAutofit/>
          </a:bodyPr>
          <a:lstStyle/>
          <a:p>
            <a:pPr algn="ctr">
              <a:buNone/>
            </a:pPr>
            <a:r>
              <a:rPr lang="en-US" b="1" i="1" dirty="0" smtClean="0"/>
              <a:t>Welcome! </a:t>
            </a:r>
          </a:p>
          <a:p>
            <a:pPr>
              <a:buNone/>
            </a:pPr>
            <a:endParaRPr lang="en-US" dirty="0" smtClean="0"/>
          </a:p>
          <a:p>
            <a:pPr>
              <a:buNone/>
            </a:pPr>
            <a:r>
              <a:rPr lang="en-US" sz="2400" dirty="0" smtClean="0"/>
              <a:t>Jodi Pushkin: Newspaper in Education</a:t>
            </a:r>
          </a:p>
          <a:p>
            <a:pPr>
              <a:buNone/>
            </a:pPr>
            <a:r>
              <a:rPr lang="en-US" sz="2400" dirty="0" smtClean="0"/>
              <a:t>Deborah Kozdras: University of South Florida Stavros Center</a:t>
            </a:r>
          </a:p>
        </p:txBody>
      </p:sp>
      <p:sp>
        <p:nvSpPr>
          <p:cNvPr id="5" name="TextBox 4"/>
          <p:cNvSpPr txBox="1"/>
          <p:nvPr/>
        </p:nvSpPr>
        <p:spPr>
          <a:xfrm>
            <a:off x="101600" y="6135518"/>
            <a:ext cx="9042400" cy="369332"/>
          </a:xfrm>
          <a:prstGeom prst="rect">
            <a:avLst/>
          </a:prstGeom>
          <a:noFill/>
        </p:spPr>
        <p:txBody>
          <a:bodyPr wrap="square" rtlCol="0">
            <a:spAutoFit/>
          </a:bodyPr>
          <a:lstStyle/>
          <a:p>
            <a:pPr algn="ctr">
              <a:buNone/>
            </a:pPr>
            <a:r>
              <a:rPr lang="en-US" u="sng" dirty="0" smtClean="0">
                <a:hlinkClick r:id="rId2"/>
              </a:rPr>
              <a:t>nieonline.com</a:t>
            </a:r>
            <a:r>
              <a:rPr lang="en-US" u="sng" dirty="0" smtClean="0">
                <a:hlinkClick r:id="rId2"/>
              </a:rPr>
              <a:t>/tbtimes/downloads/supplements/charting_the_land_of_flowers_2013.</a:t>
            </a:r>
            <a:r>
              <a:rPr lang="en-US" u="sng" dirty="0" smtClean="0">
                <a:hlinkClick r:id="rId2"/>
              </a:rPr>
              <a:t>pdf</a:t>
            </a:r>
            <a:r>
              <a:rPr lang="en-US" u="sng" dirty="0" smtClean="0"/>
              <a:t> </a:t>
            </a:r>
            <a:endParaRPr lang="en-US" dirty="0"/>
          </a:p>
        </p:txBody>
      </p:sp>
      <p:pic>
        <p:nvPicPr>
          <p:cNvPr id="7" name="Picture 6"/>
          <p:cNvPicPr>
            <a:picLocks noChangeAspect="1"/>
          </p:cNvPicPr>
          <p:nvPr/>
        </p:nvPicPr>
        <p:blipFill>
          <a:blip r:embed="rId3"/>
          <a:stretch>
            <a:fillRect/>
          </a:stretch>
        </p:blipFill>
        <p:spPr>
          <a:xfrm>
            <a:off x="4051300" y="850900"/>
            <a:ext cx="4777334" cy="528461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z="3600">
                <a:latin typeface="Impact" pitchFamily="1" charset="0"/>
              </a:rPr>
              <a:t>Cool features</a:t>
            </a:r>
          </a:p>
        </p:txBody>
      </p:sp>
      <p:sp>
        <p:nvSpPr>
          <p:cNvPr id="70659" name="Rectangle 3"/>
          <p:cNvSpPr>
            <a:spLocks noGrp="1" noChangeArrowheads="1"/>
          </p:cNvSpPr>
          <p:nvPr>
            <p:ph type="body" idx="1"/>
          </p:nvPr>
        </p:nvSpPr>
        <p:spPr>
          <a:xfrm>
            <a:off x="1524000" y="2620962"/>
            <a:ext cx="6357938" cy="4008437"/>
          </a:xfrm>
        </p:spPr>
        <p:txBody>
          <a:bodyPr/>
          <a:lstStyle/>
          <a:p>
            <a:pPr lvl="1">
              <a:buFont typeface="Webdings" pitchFamily="1" charset="2"/>
              <a:buChar char="a"/>
            </a:pPr>
            <a:r>
              <a:rPr lang="en-US" sz="2400" b="1" dirty="0">
                <a:latin typeface="Franklin Gothic Medium" pitchFamily="1" charset="0"/>
              </a:rPr>
              <a:t>You can access all seven editions in all counties.</a:t>
            </a:r>
          </a:p>
          <a:p>
            <a:pPr lvl="1">
              <a:buFont typeface="Webdings" pitchFamily="1" charset="2"/>
              <a:buChar char="a"/>
            </a:pPr>
            <a:r>
              <a:rPr lang="en-US" sz="2400" b="1" dirty="0">
                <a:latin typeface="Franklin Gothic Medium" pitchFamily="1" charset="0"/>
              </a:rPr>
              <a:t>E-Mail Articles to your friends or family.</a:t>
            </a:r>
          </a:p>
          <a:p>
            <a:pPr lvl="1">
              <a:buFont typeface="Webdings" pitchFamily="1" charset="2"/>
              <a:buChar char="a"/>
            </a:pPr>
            <a:r>
              <a:rPr lang="en-US" sz="2400" b="1" dirty="0">
                <a:latin typeface="Franklin Gothic Medium" pitchFamily="1" charset="0"/>
              </a:rPr>
              <a:t>Save or print the articles you want to keep.</a:t>
            </a:r>
          </a:p>
          <a:p>
            <a:pPr lvl="1">
              <a:buFont typeface="Webdings" pitchFamily="1" charset="2"/>
              <a:buChar char="a"/>
            </a:pPr>
            <a:r>
              <a:rPr lang="en-US" sz="2400" b="1" dirty="0">
                <a:latin typeface="Franklin Gothic Medium" pitchFamily="1" charset="0"/>
              </a:rPr>
              <a:t>Search for past articles.</a:t>
            </a:r>
          </a:p>
          <a:p>
            <a:pPr lvl="1">
              <a:buFont typeface="Webdings" pitchFamily="1" charset="2"/>
              <a:buChar char="a"/>
            </a:pPr>
            <a:r>
              <a:rPr lang="en-US" sz="2400" b="1" dirty="0">
                <a:latin typeface="Franklin Gothic Medium" pitchFamily="1" charset="0"/>
              </a:rPr>
              <a:t>E-mail notification for research and projects. </a:t>
            </a:r>
          </a:p>
          <a:p>
            <a:pPr>
              <a:buFont typeface="Wingdings" pitchFamily="1" charset="2"/>
              <a:buChar char="q"/>
            </a:pPr>
            <a:endParaRPr lang="en-US" sz="2400" b="1" dirty="0">
              <a:latin typeface="Franklin Gothic Medium" pitchFamily="1" charset="0"/>
            </a:endParaRPr>
          </a:p>
        </p:txBody>
      </p:sp>
      <p:pic>
        <p:nvPicPr>
          <p:cNvPr id="4" name="Picture 3"/>
          <p:cNvPicPr>
            <a:picLocks noChangeAspect="1"/>
          </p:cNvPicPr>
          <p:nvPr/>
        </p:nvPicPr>
        <p:blipFill>
          <a:blip r:embed="rId2"/>
          <a:stretch>
            <a:fillRect/>
          </a:stretch>
        </p:blipFill>
        <p:spPr>
          <a:xfrm>
            <a:off x="0" y="214313"/>
            <a:ext cx="2406650" cy="2406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0658">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0659">
                                            <p:txEl>
                                              <p:pRg st="0" end="0"/>
                                            </p:txEl>
                                          </p:spTgt>
                                        </p:tgtEl>
                                        <p:attrNameLst>
                                          <p:attrName>style.visibility</p:attrName>
                                        </p:attrNameLst>
                                      </p:cBhvr>
                                      <p:to>
                                        <p:strVal val="visible"/>
                                      </p:to>
                                    </p:set>
                                    <p:anim calcmode="lin" valueType="num">
                                      <p:cBhvr additive="base">
                                        <p:cTn id="11"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659">
                                            <p:txEl>
                                              <p:pRg st="1" end="1"/>
                                            </p:txEl>
                                          </p:spTgt>
                                        </p:tgtEl>
                                        <p:attrNameLst>
                                          <p:attrName>style.visibility</p:attrName>
                                        </p:attrNameLst>
                                      </p:cBhvr>
                                      <p:to>
                                        <p:strVal val="visible"/>
                                      </p:to>
                                    </p:set>
                                    <p:anim calcmode="lin" valueType="num">
                                      <p:cBhvr additive="base">
                                        <p:cTn id="17"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659">
                                            <p:txEl>
                                              <p:pRg st="2" end="2"/>
                                            </p:txEl>
                                          </p:spTgt>
                                        </p:tgtEl>
                                        <p:attrNameLst>
                                          <p:attrName>style.visibility</p:attrName>
                                        </p:attrNameLst>
                                      </p:cBhvr>
                                      <p:to>
                                        <p:strVal val="visible"/>
                                      </p:to>
                                    </p:set>
                                    <p:anim calcmode="lin" valueType="num">
                                      <p:cBhvr additive="base">
                                        <p:cTn id="23"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0659">
                                            <p:txEl>
                                              <p:pRg st="3" end="3"/>
                                            </p:txEl>
                                          </p:spTgt>
                                        </p:tgtEl>
                                        <p:attrNameLst>
                                          <p:attrName>style.visibility</p:attrName>
                                        </p:attrNameLst>
                                      </p:cBhvr>
                                      <p:to>
                                        <p:strVal val="visible"/>
                                      </p:to>
                                    </p:set>
                                    <p:anim calcmode="lin" valueType="num">
                                      <p:cBhvr additive="base">
                                        <p:cTn id="29"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06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0659">
                                            <p:txEl>
                                              <p:pRg st="4" end="4"/>
                                            </p:txEl>
                                          </p:spTgt>
                                        </p:tgtEl>
                                        <p:attrNameLst>
                                          <p:attrName>style.visibility</p:attrName>
                                        </p:attrNameLst>
                                      </p:cBhvr>
                                      <p:to>
                                        <p:strVal val="visible"/>
                                      </p:to>
                                    </p:set>
                                    <p:anim calcmode="lin" valueType="num">
                                      <p:cBhvr additive="base">
                                        <p:cTn id="35"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06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P spid="70659" grpId="0" build="p" bldLvl="5"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3600" dirty="0">
                <a:latin typeface="Impact" pitchFamily="1" charset="0"/>
              </a:rPr>
              <a:t>Access to the electronic edition</a:t>
            </a:r>
          </a:p>
        </p:txBody>
      </p:sp>
      <p:sp>
        <p:nvSpPr>
          <p:cNvPr id="89091" name="Rectangle 3"/>
          <p:cNvSpPr>
            <a:spLocks noGrp="1" noChangeArrowheads="1"/>
          </p:cNvSpPr>
          <p:nvPr>
            <p:ph type="body" idx="1"/>
          </p:nvPr>
        </p:nvSpPr>
        <p:spPr/>
        <p:txBody>
          <a:bodyPr/>
          <a:lstStyle/>
          <a:p>
            <a:r>
              <a:rPr lang="en-US" dirty="0">
                <a:latin typeface="Franklin Gothic Medium" pitchFamily="1" charset="0"/>
              </a:rPr>
              <a:t>	The access for the electronic edition is given to each media specialist.</a:t>
            </a:r>
          </a:p>
          <a:p>
            <a:endParaRPr lang="en-US" dirty="0">
              <a:latin typeface="Franklin Gothic Medium" pitchFamily="1" charset="0"/>
            </a:endParaRPr>
          </a:p>
          <a:p>
            <a:r>
              <a:rPr lang="en-US" dirty="0">
                <a:latin typeface="Franklin Gothic Medium" pitchFamily="1" charset="0"/>
              </a:rPr>
              <a:t>Go to </a:t>
            </a:r>
            <a:r>
              <a:rPr lang="en-US" dirty="0">
                <a:latin typeface="Franklin Gothic Medium" pitchFamily="1" charset="0"/>
                <a:hlinkClick r:id="rId2"/>
              </a:rPr>
              <a:t>www.tampabay.com/nie</a:t>
            </a:r>
            <a:endParaRPr lang="en-US" dirty="0">
              <a:latin typeface="Franklin Gothic Medium" pitchFamily="1" charset="0"/>
            </a:endParaRPr>
          </a:p>
          <a:p>
            <a:r>
              <a:rPr lang="en-US" dirty="0">
                <a:latin typeface="Franklin Gothic Medium" pitchFamily="1" charset="0"/>
              </a:rPr>
              <a:t>Click on Log in here</a:t>
            </a:r>
          </a:p>
          <a:p>
            <a:r>
              <a:rPr lang="en-US" dirty="0">
                <a:latin typeface="Franklin Gothic Medium" pitchFamily="1" charset="0"/>
              </a:rPr>
              <a:t>Enter school user name</a:t>
            </a:r>
          </a:p>
          <a:p>
            <a:r>
              <a:rPr lang="en-US" dirty="0">
                <a:latin typeface="Franklin Gothic Medium" pitchFamily="1" charset="0"/>
              </a:rPr>
              <a:t>Enter password (news)</a:t>
            </a:r>
          </a:p>
          <a:p>
            <a:endParaRPr lang="en-US" dirty="0">
              <a:latin typeface="Franklin Gothic Medium" pitchFamily="1"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CSI-R Model for Reading -&gt; Writing</a:t>
            </a:r>
            <a:endParaRPr lang="en-US" b="1" dirty="0"/>
          </a:p>
        </p:txBody>
      </p:sp>
      <p:sp>
        <p:nvSpPr>
          <p:cNvPr id="3" name="Content Placeholder 2"/>
          <p:cNvSpPr>
            <a:spLocks noGrp="1"/>
          </p:cNvSpPr>
          <p:nvPr>
            <p:ph sz="half" idx="1"/>
          </p:nvPr>
        </p:nvSpPr>
        <p:spPr>
          <a:xfrm>
            <a:off x="457200" y="1600200"/>
            <a:ext cx="7670800" cy="4525963"/>
          </a:xfrm>
        </p:spPr>
        <p:txBody>
          <a:bodyPr>
            <a:normAutofit lnSpcReduction="10000"/>
          </a:bodyPr>
          <a:lstStyle/>
          <a:p>
            <a:pPr>
              <a:spcAft>
                <a:spcPts val="600"/>
              </a:spcAft>
            </a:pPr>
            <a:r>
              <a:rPr lang="en-US" b="1" dirty="0" smtClean="0"/>
              <a:t>Content: </a:t>
            </a:r>
            <a:r>
              <a:rPr lang="en-US" dirty="0" smtClean="0"/>
              <a:t>What content do you want to teach? What is your essential question? What is the disciplinary vocabulary?</a:t>
            </a:r>
          </a:p>
          <a:p>
            <a:pPr>
              <a:spcAft>
                <a:spcPts val="600"/>
              </a:spcAft>
            </a:pPr>
            <a:r>
              <a:rPr lang="en-US" b="1" dirty="0" smtClean="0"/>
              <a:t>Standards/Skills/Strategies: </a:t>
            </a:r>
            <a:r>
              <a:rPr lang="en-US" dirty="0" smtClean="0"/>
              <a:t>What CSSS standards will help students learn the content.</a:t>
            </a:r>
            <a:endParaRPr lang="en-US" b="1" i="1" dirty="0" smtClean="0"/>
          </a:p>
          <a:p>
            <a:pPr>
              <a:spcAft>
                <a:spcPts val="600"/>
              </a:spcAft>
            </a:pPr>
            <a:r>
              <a:rPr lang="en-US" b="1" dirty="0" smtClean="0"/>
              <a:t>Investigate: </a:t>
            </a:r>
            <a:r>
              <a:rPr lang="en-US" dirty="0" smtClean="0"/>
              <a:t>Immerse students within a lesson where they </a:t>
            </a:r>
            <a:r>
              <a:rPr lang="en-US" i="1" dirty="0" smtClean="0"/>
              <a:t>investigate</a:t>
            </a:r>
            <a:r>
              <a:rPr lang="en-US" dirty="0" smtClean="0"/>
              <a:t> to find evidence to answer the question.</a:t>
            </a:r>
          </a:p>
          <a:p>
            <a:pPr>
              <a:spcAft>
                <a:spcPts val="600"/>
              </a:spcAft>
              <a:buClr>
                <a:schemeClr val="tx1"/>
              </a:buClr>
            </a:pPr>
            <a:r>
              <a:rPr lang="en-US" b="1" dirty="0" smtClean="0"/>
              <a:t>Report: </a:t>
            </a:r>
            <a:r>
              <a:rPr lang="en-US" dirty="0" smtClean="0"/>
              <a:t>Show what you know through </a:t>
            </a:r>
            <a:r>
              <a:rPr lang="en-US" i="1" dirty="0" smtClean="0"/>
              <a:t>reporting</a:t>
            </a:r>
            <a:r>
              <a:rPr lang="en-US" dirty="0" smtClean="0"/>
              <a:t> (write, podcast, blog, movie, etc.)</a:t>
            </a:r>
            <a:endParaRPr lang="en-US" b="1"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369055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500062"/>
          </a:xfrm>
        </p:spPr>
        <p:txBody>
          <a:bodyPr>
            <a:normAutofit fontScale="90000"/>
          </a:bodyPr>
          <a:lstStyle/>
          <a:p>
            <a:r>
              <a:rPr lang="en-US" dirty="0" smtClean="0"/>
              <a:t>S: CCSS Standards</a:t>
            </a:r>
            <a:endParaRPr lang="en-US" dirty="0"/>
          </a:p>
        </p:txBody>
      </p:sp>
      <p:sp>
        <p:nvSpPr>
          <p:cNvPr id="4" name="Text Placeholder 3"/>
          <p:cNvSpPr>
            <a:spLocks noGrp="1"/>
          </p:cNvSpPr>
          <p:nvPr>
            <p:ph type="body" idx="1"/>
          </p:nvPr>
        </p:nvSpPr>
        <p:spPr>
          <a:xfrm>
            <a:off x="457200" y="952501"/>
            <a:ext cx="4040188" cy="546100"/>
          </a:xfrm>
        </p:spPr>
        <p:txBody>
          <a:bodyPr>
            <a:normAutofit/>
          </a:bodyPr>
          <a:lstStyle/>
          <a:p>
            <a:r>
              <a:rPr lang="en-US" sz="1800" i="1" dirty="0" smtClean="0"/>
              <a:t>CCSS Reading Info Anchor Standards</a:t>
            </a:r>
            <a:endParaRPr lang="en-US" sz="1800" i="1" dirty="0"/>
          </a:p>
        </p:txBody>
      </p:sp>
      <p:sp>
        <p:nvSpPr>
          <p:cNvPr id="11" name="Content Placeholder 10"/>
          <p:cNvSpPr>
            <a:spLocks noGrp="1"/>
          </p:cNvSpPr>
          <p:nvPr>
            <p:ph sz="half" idx="2"/>
          </p:nvPr>
        </p:nvSpPr>
        <p:spPr>
          <a:xfrm>
            <a:off x="457200" y="1498601"/>
            <a:ext cx="4040188" cy="4965697"/>
          </a:xfrm>
        </p:spPr>
        <p:txBody>
          <a:bodyPr>
            <a:normAutofit/>
          </a:bodyPr>
          <a:lstStyle/>
          <a:p>
            <a:pPr>
              <a:buNone/>
            </a:pPr>
            <a:r>
              <a:rPr lang="en-US" sz="1800" b="1" u="sng" dirty="0" smtClean="0"/>
              <a:t>Key Ideas &amp; Details</a:t>
            </a:r>
          </a:p>
          <a:p>
            <a:pPr>
              <a:buNone/>
            </a:pPr>
            <a:r>
              <a:rPr lang="en-US" sz="1800" b="1" dirty="0" smtClean="0"/>
              <a:t>R1: </a:t>
            </a:r>
            <a:r>
              <a:rPr lang="en-US" sz="1800" dirty="0" smtClean="0"/>
              <a:t>Close reading (evidence)</a:t>
            </a:r>
          </a:p>
          <a:p>
            <a:pPr>
              <a:buNone/>
            </a:pPr>
            <a:r>
              <a:rPr lang="en-US" sz="1800" b="1" dirty="0" smtClean="0"/>
              <a:t>R2: </a:t>
            </a:r>
            <a:r>
              <a:rPr lang="en-US" sz="1800" dirty="0" smtClean="0"/>
              <a:t>Main idea/details</a:t>
            </a:r>
          </a:p>
          <a:p>
            <a:pPr>
              <a:buNone/>
            </a:pPr>
            <a:r>
              <a:rPr lang="en-US" sz="1800" b="1" dirty="0" smtClean="0"/>
              <a:t>R3: </a:t>
            </a:r>
            <a:r>
              <a:rPr lang="en-US" sz="1800" dirty="0" smtClean="0"/>
              <a:t>Develop/connect/interact</a:t>
            </a:r>
          </a:p>
          <a:p>
            <a:pPr>
              <a:buNone/>
            </a:pPr>
            <a:r>
              <a:rPr lang="en-US" sz="1800" b="1" u="sng" dirty="0" smtClean="0"/>
              <a:t>Craft &amp; Structure</a:t>
            </a:r>
          </a:p>
          <a:p>
            <a:pPr>
              <a:buNone/>
            </a:pPr>
            <a:r>
              <a:rPr lang="en-US" sz="1800" b="1" dirty="0" smtClean="0"/>
              <a:t>R4: </a:t>
            </a:r>
            <a:r>
              <a:rPr lang="en-US" sz="1800" dirty="0" smtClean="0"/>
              <a:t>vocabulary, word choice</a:t>
            </a:r>
          </a:p>
          <a:p>
            <a:pPr>
              <a:buNone/>
            </a:pPr>
            <a:r>
              <a:rPr lang="en-US" sz="1800" b="1" dirty="0" smtClean="0"/>
              <a:t>R5: </a:t>
            </a:r>
            <a:r>
              <a:rPr lang="en-US" sz="1800" dirty="0" smtClean="0"/>
              <a:t>structure of texts</a:t>
            </a:r>
          </a:p>
          <a:p>
            <a:pPr>
              <a:buNone/>
            </a:pPr>
            <a:r>
              <a:rPr lang="en-US" sz="1800" b="1" dirty="0" smtClean="0"/>
              <a:t>R6: </a:t>
            </a:r>
            <a:r>
              <a:rPr lang="en-US" sz="1800" dirty="0" smtClean="0"/>
              <a:t>POV/purpose, bias</a:t>
            </a:r>
          </a:p>
          <a:p>
            <a:pPr>
              <a:buNone/>
            </a:pPr>
            <a:r>
              <a:rPr lang="en-US" sz="1800" b="1" u="sng" dirty="0" smtClean="0"/>
              <a:t>Integration of Knowledge &amp; Ideas</a:t>
            </a:r>
          </a:p>
          <a:p>
            <a:pPr>
              <a:buNone/>
            </a:pPr>
            <a:r>
              <a:rPr lang="en-US" sz="1800" b="1" dirty="0" smtClean="0"/>
              <a:t>R7: </a:t>
            </a:r>
            <a:r>
              <a:rPr lang="en-US" sz="1800" dirty="0" smtClean="0"/>
              <a:t>info in diverse media</a:t>
            </a:r>
          </a:p>
          <a:p>
            <a:pPr>
              <a:buNone/>
            </a:pPr>
            <a:r>
              <a:rPr lang="en-US" sz="1800" b="1" dirty="0" smtClean="0"/>
              <a:t>R8: </a:t>
            </a:r>
            <a:r>
              <a:rPr lang="en-US" sz="1800" dirty="0" smtClean="0"/>
              <a:t>argument, claims, evidence</a:t>
            </a:r>
          </a:p>
          <a:p>
            <a:pPr>
              <a:buNone/>
            </a:pPr>
            <a:r>
              <a:rPr lang="en-US" sz="1800" b="1" dirty="0" smtClean="0"/>
              <a:t>R9: </a:t>
            </a:r>
            <a:r>
              <a:rPr lang="en-US" sz="1800" dirty="0" smtClean="0"/>
              <a:t>compare/contrast</a:t>
            </a:r>
          </a:p>
          <a:p>
            <a:pPr>
              <a:buNone/>
            </a:pPr>
            <a:r>
              <a:rPr lang="en-US" sz="1800" b="1" u="sng" dirty="0" smtClean="0"/>
              <a:t>Range of reading &amp; TC</a:t>
            </a:r>
          </a:p>
          <a:p>
            <a:pPr>
              <a:buNone/>
            </a:pPr>
            <a:r>
              <a:rPr lang="en-US" sz="1800" b="1" dirty="0" smtClean="0"/>
              <a:t>R10: </a:t>
            </a:r>
            <a:r>
              <a:rPr lang="en-US" sz="1800" dirty="0" smtClean="0"/>
              <a:t>range and text complexity</a:t>
            </a:r>
            <a:endParaRPr lang="en-US" sz="1800" b="1" dirty="0"/>
          </a:p>
        </p:txBody>
      </p:sp>
      <p:sp>
        <p:nvSpPr>
          <p:cNvPr id="6" name="Text Placeholder 5"/>
          <p:cNvSpPr>
            <a:spLocks noGrp="1"/>
          </p:cNvSpPr>
          <p:nvPr>
            <p:ph type="body" sz="quarter" idx="3"/>
          </p:nvPr>
        </p:nvSpPr>
        <p:spPr>
          <a:xfrm>
            <a:off x="4645025" y="952501"/>
            <a:ext cx="4041775" cy="546100"/>
          </a:xfrm>
        </p:spPr>
        <p:txBody>
          <a:bodyPr>
            <a:normAutofit/>
          </a:bodyPr>
          <a:lstStyle/>
          <a:p>
            <a:r>
              <a:rPr lang="en-US" sz="1800" i="1" dirty="0" smtClean="0"/>
              <a:t>CCSS Writing Anchor Standards</a:t>
            </a:r>
            <a:endParaRPr lang="en-US" sz="1800" i="1" dirty="0"/>
          </a:p>
        </p:txBody>
      </p:sp>
      <p:sp>
        <p:nvSpPr>
          <p:cNvPr id="12" name="Content Placeholder 11"/>
          <p:cNvSpPr>
            <a:spLocks noGrp="1"/>
          </p:cNvSpPr>
          <p:nvPr>
            <p:ph sz="quarter" idx="4"/>
          </p:nvPr>
        </p:nvSpPr>
        <p:spPr>
          <a:xfrm>
            <a:off x="4497389" y="1498602"/>
            <a:ext cx="4379912" cy="4965696"/>
          </a:xfrm>
        </p:spPr>
        <p:txBody>
          <a:bodyPr>
            <a:normAutofit/>
          </a:bodyPr>
          <a:lstStyle/>
          <a:p>
            <a:pPr>
              <a:buNone/>
            </a:pPr>
            <a:r>
              <a:rPr lang="en-US" sz="1800" b="1" u="sng" dirty="0" smtClean="0"/>
              <a:t>Writing Texts &amp; Purposes</a:t>
            </a:r>
          </a:p>
          <a:p>
            <a:pPr>
              <a:buNone/>
            </a:pPr>
            <a:r>
              <a:rPr lang="en-US" sz="1800" b="1" dirty="0" smtClean="0"/>
              <a:t>W1: </a:t>
            </a:r>
            <a:r>
              <a:rPr lang="en-US" sz="1800" dirty="0" smtClean="0"/>
              <a:t>Writing arguments</a:t>
            </a:r>
          </a:p>
          <a:p>
            <a:pPr>
              <a:buNone/>
            </a:pPr>
            <a:r>
              <a:rPr lang="en-US" sz="1800" b="1" dirty="0" smtClean="0"/>
              <a:t>W2: </a:t>
            </a:r>
            <a:r>
              <a:rPr lang="en-US" sz="1800" dirty="0" smtClean="0"/>
              <a:t>Writing informative/explanatory</a:t>
            </a:r>
          </a:p>
          <a:p>
            <a:pPr>
              <a:buNone/>
            </a:pPr>
            <a:r>
              <a:rPr lang="en-US" sz="1800" b="1" dirty="0" smtClean="0"/>
              <a:t>W3: </a:t>
            </a:r>
            <a:r>
              <a:rPr lang="en-US" sz="1800" dirty="0" smtClean="0"/>
              <a:t>Writing narratives</a:t>
            </a:r>
          </a:p>
          <a:p>
            <a:pPr>
              <a:buNone/>
            </a:pPr>
            <a:r>
              <a:rPr lang="en-US" sz="1800" b="1" u="sng" dirty="0" smtClean="0"/>
              <a:t>Production &amp; Distribution of Writing</a:t>
            </a:r>
          </a:p>
          <a:p>
            <a:pPr>
              <a:buNone/>
            </a:pPr>
            <a:r>
              <a:rPr lang="en-US" sz="1800" b="1" dirty="0" smtClean="0"/>
              <a:t>W4: </a:t>
            </a:r>
            <a:r>
              <a:rPr lang="en-US" sz="1800" dirty="0" smtClean="0"/>
              <a:t>task, purpose, audience</a:t>
            </a:r>
          </a:p>
          <a:p>
            <a:pPr>
              <a:buNone/>
            </a:pPr>
            <a:r>
              <a:rPr lang="en-US" sz="1800" b="1" dirty="0" smtClean="0"/>
              <a:t>W5: </a:t>
            </a:r>
            <a:r>
              <a:rPr lang="en-US" sz="1800" dirty="0" smtClean="0"/>
              <a:t>revising and editing</a:t>
            </a:r>
          </a:p>
          <a:p>
            <a:pPr>
              <a:buNone/>
            </a:pPr>
            <a:r>
              <a:rPr lang="en-US" sz="1800" b="1" dirty="0" smtClean="0"/>
              <a:t>W6: </a:t>
            </a:r>
            <a:r>
              <a:rPr lang="en-US" sz="1800" dirty="0" smtClean="0"/>
              <a:t>tech: produce, interact, collaborate</a:t>
            </a:r>
          </a:p>
          <a:p>
            <a:pPr>
              <a:buNone/>
            </a:pPr>
            <a:r>
              <a:rPr lang="en-US" sz="1800" b="1" u="sng" dirty="0" smtClean="0"/>
              <a:t>Research: Build on Content Knowledge</a:t>
            </a:r>
          </a:p>
          <a:p>
            <a:pPr>
              <a:buNone/>
            </a:pPr>
            <a:r>
              <a:rPr lang="en-US" sz="1800" b="1" dirty="0" smtClean="0"/>
              <a:t>W7: </a:t>
            </a:r>
            <a:r>
              <a:rPr lang="en-US" sz="1800" dirty="0" smtClean="0"/>
              <a:t>short &amp; sustained research</a:t>
            </a:r>
          </a:p>
          <a:p>
            <a:pPr>
              <a:buNone/>
            </a:pPr>
            <a:r>
              <a:rPr lang="en-US" sz="1800" b="1" dirty="0" smtClean="0"/>
              <a:t>W8: </a:t>
            </a:r>
            <a:r>
              <a:rPr lang="en-US" sz="1800" dirty="0" smtClean="0"/>
              <a:t>multiple print and digital sources</a:t>
            </a:r>
          </a:p>
          <a:p>
            <a:pPr>
              <a:buNone/>
            </a:pPr>
            <a:r>
              <a:rPr lang="en-US" sz="1800" b="1" dirty="0" smtClean="0"/>
              <a:t>W9: </a:t>
            </a:r>
            <a:r>
              <a:rPr lang="en-US" sz="1800" dirty="0" smtClean="0"/>
              <a:t>evidence to support research</a:t>
            </a:r>
          </a:p>
          <a:p>
            <a:pPr>
              <a:buNone/>
            </a:pPr>
            <a:r>
              <a:rPr lang="en-US" sz="1800" b="1" u="sng" dirty="0" smtClean="0"/>
              <a:t>Range of Writing</a:t>
            </a:r>
          </a:p>
          <a:p>
            <a:pPr>
              <a:buNone/>
            </a:pPr>
            <a:r>
              <a:rPr lang="en-US" sz="1800" b="1" dirty="0" smtClean="0"/>
              <a:t>W10: </a:t>
            </a:r>
            <a:r>
              <a:rPr lang="en-US" sz="1800" dirty="0" smtClean="0"/>
              <a:t>long/short, formal/informal</a:t>
            </a:r>
            <a:endParaRPr lang="en-US" sz="1800" b="1"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7037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z="2667" dirty="0" smtClean="0">
                <a:solidFill>
                  <a:srgbClr val="7030A0"/>
                </a:solidFill>
              </a:rPr>
              <a:t>I: Inquiry/investigation</a:t>
            </a:r>
            <a:br>
              <a:rPr lang="en-US" sz="2667" dirty="0" smtClean="0">
                <a:solidFill>
                  <a:srgbClr val="7030A0"/>
                </a:solidFill>
              </a:rPr>
            </a:br>
            <a:r>
              <a:rPr lang="en-US" sz="2667" dirty="0" smtClean="0">
                <a:solidFill>
                  <a:srgbClr val="7030A0"/>
                </a:solidFill>
              </a:rPr>
              <a:t>“Reading” like a detective: pg. 2</a:t>
            </a:r>
            <a:r>
              <a:rPr lang="en-US" sz="3200" dirty="0" smtClean="0"/>
              <a:t/>
            </a:r>
            <a:br>
              <a:rPr lang="en-US" sz="3200" dirty="0" smtClean="0"/>
            </a:br>
            <a:r>
              <a:rPr lang="en-US" sz="2222" dirty="0" smtClean="0"/>
              <a:t>How have maps shaped how we see Florida?</a:t>
            </a:r>
            <a:endParaRPr lang="en-US" sz="2222" dirty="0"/>
          </a:p>
        </p:txBody>
      </p:sp>
      <p:sp>
        <p:nvSpPr>
          <p:cNvPr id="11" name="Text Placeholder 10"/>
          <p:cNvSpPr>
            <a:spLocks noGrp="1"/>
          </p:cNvSpPr>
          <p:nvPr>
            <p:ph type="body" sz="quarter" idx="3"/>
          </p:nvPr>
        </p:nvSpPr>
        <p:spPr>
          <a:xfrm>
            <a:off x="5067300" y="1751806"/>
            <a:ext cx="3390900" cy="433387"/>
          </a:xfrm>
        </p:spPr>
        <p:txBody>
          <a:bodyPr>
            <a:normAutofit fontScale="92500"/>
          </a:bodyPr>
          <a:lstStyle/>
          <a:p>
            <a:r>
              <a:rPr lang="en-US" dirty="0" smtClean="0"/>
              <a:t>Text dependent questions</a:t>
            </a:r>
            <a:endParaRPr lang="en-US" dirty="0"/>
          </a:p>
        </p:txBody>
      </p:sp>
      <p:sp>
        <p:nvSpPr>
          <p:cNvPr id="12" name="Content Placeholder 11"/>
          <p:cNvSpPr>
            <a:spLocks noGrp="1"/>
          </p:cNvSpPr>
          <p:nvPr>
            <p:ph sz="quarter" idx="4"/>
          </p:nvPr>
        </p:nvSpPr>
        <p:spPr>
          <a:xfrm>
            <a:off x="5067300" y="2120900"/>
            <a:ext cx="3835400" cy="4005263"/>
          </a:xfrm>
        </p:spPr>
        <p:txBody>
          <a:bodyPr>
            <a:normAutofit fontScale="92500" lnSpcReduction="10000"/>
          </a:bodyPr>
          <a:lstStyle/>
          <a:p>
            <a:r>
              <a:rPr lang="en-US" dirty="0" smtClean="0"/>
              <a:t>What is cartography? (R1, R4)</a:t>
            </a:r>
          </a:p>
          <a:p>
            <a:r>
              <a:rPr lang="en-US" dirty="0" smtClean="0"/>
              <a:t>Why did early cartographers and artists struggle with creating maps? (R1, R3)</a:t>
            </a:r>
          </a:p>
          <a:p>
            <a:r>
              <a:rPr lang="en-US" dirty="0" smtClean="0"/>
              <a:t>How are things different today? Compare and contrast the way cartographers used to create maps to how we create maps using technology today.</a:t>
            </a:r>
          </a:p>
          <a:p>
            <a:pPr>
              <a:buNone/>
            </a:pPr>
            <a:endParaRPr lang="en-US" dirty="0" smtClean="0"/>
          </a:p>
        </p:txBody>
      </p:sp>
      <p:sp>
        <p:nvSpPr>
          <p:cNvPr id="2" name="TextBox 1"/>
          <p:cNvSpPr txBox="1"/>
          <p:nvPr/>
        </p:nvSpPr>
        <p:spPr>
          <a:xfrm>
            <a:off x="927100" y="2667000"/>
            <a:ext cx="1699729" cy="369332"/>
          </a:xfrm>
          <a:prstGeom prst="rect">
            <a:avLst/>
          </a:prstGeom>
          <a:noFill/>
        </p:spPr>
        <p:txBody>
          <a:bodyPr wrap="none" rtlCol="0">
            <a:spAutoFit/>
          </a:bodyPr>
          <a:lstStyle/>
          <a:p>
            <a:r>
              <a:rPr lang="en-US" dirty="0" smtClean="0"/>
              <a:t>Pg. 2 first article </a:t>
            </a:r>
            <a:endParaRPr lang="en-US" dirty="0"/>
          </a:p>
        </p:txBody>
      </p:sp>
      <p:pic>
        <p:nvPicPr>
          <p:cNvPr id="8" name="Picture 7"/>
          <p:cNvPicPr>
            <a:picLocks noChangeAspect="1"/>
          </p:cNvPicPr>
          <p:nvPr/>
        </p:nvPicPr>
        <p:blipFill>
          <a:blip r:embed="rId2"/>
          <a:stretch>
            <a:fillRect/>
          </a:stretch>
        </p:blipFill>
        <p:spPr>
          <a:xfrm>
            <a:off x="620019" y="1751806"/>
            <a:ext cx="4013620" cy="43642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7466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1662"/>
          </a:xfrm>
        </p:spPr>
        <p:txBody>
          <a:bodyPr>
            <a:normAutofit fontScale="90000"/>
          </a:bodyPr>
          <a:lstStyle/>
          <a:p>
            <a:r>
              <a:rPr lang="en-US" dirty="0" smtClean="0"/>
              <a:t>Reporting: </a:t>
            </a:r>
            <a:endParaRPr lang="en-US" dirty="0"/>
          </a:p>
        </p:txBody>
      </p:sp>
      <p:sp>
        <p:nvSpPr>
          <p:cNvPr id="7" name="Content Placeholder 6"/>
          <p:cNvSpPr>
            <a:spLocks noGrp="1"/>
          </p:cNvSpPr>
          <p:nvPr>
            <p:ph idx="1"/>
          </p:nvPr>
        </p:nvSpPr>
        <p:spPr>
          <a:xfrm>
            <a:off x="4749800" y="1600200"/>
            <a:ext cx="3937000" cy="4525963"/>
          </a:xfrm>
        </p:spPr>
        <p:txBody>
          <a:bodyPr/>
          <a:lstStyle/>
          <a:p>
            <a:r>
              <a:rPr lang="en-US" dirty="0" smtClean="0"/>
              <a:t>Exploring with the</a:t>
            </a:r>
            <a:r>
              <a:rPr lang="en-US" dirty="0" smtClean="0"/>
              <a:t> </a:t>
            </a:r>
            <a:r>
              <a:rPr lang="en-US" i="1" dirty="0" smtClean="0"/>
              <a:t>Times</a:t>
            </a:r>
            <a:r>
              <a:rPr lang="en-US" dirty="0" smtClean="0"/>
              <a:t> </a:t>
            </a:r>
            <a:r>
              <a:rPr lang="en-US" dirty="0" smtClean="0"/>
              <a:t>activity </a:t>
            </a:r>
            <a:r>
              <a:rPr lang="en-US" dirty="0" smtClean="0"/>
              <a:t>pg.2</a:t>
            </a:r>
            <a:endParaRPr lang="en-US" dirty="0"/>
          </a:p>
        </p:txBody>
      </p:sp>
      <p:pic>
        <p:nvPicPr>
          <p:cNvPr id="4" name="Picture 3"/>
          <p:cNvPicPr>
            <a:picLocks noChangeAspect="1"/>
          </p:cNvPicPr>
          <p:nvPr/>
        </p:nvPicPr>
        <p:blipFill>
          <a:blip r:embed="rId2"/>
          <a:stretch>
            <a:fillRect/>
          </a:stretch>
        </p:blipFill>
        <p:spPr>
          <a:xfrm>
            <a:off x="457200" y="876300"/>
            <a:ext cx="3981450" cy="5467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98117326"/>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28662"/>
          </a:xfrm>
        </p:spPr>
        <p:txBody>
          <a:bodyPr>
            <a:normAutofit fontScale="90000"/>
          </a:bodyPr>
          <a:lstStyle/>
          <a:p>
            <a:r>
              <a:rPr lang="en-US" sz="2667" dirty="0" smtClean="0">
                <a:solidFill>
                  <a:srgbClr val="7030A0"/>
                </a:solidFill>
              </a:rPr>
              <a:t>I: Inquiry/</a:t>
            </a:r>
            <a:r>
              <a:rPr lang="en-US" sz="2667" dirty="0" smtClean="0">
                <a:solidFill>
                  <a:srgbClr val="7030A0"/>
                </a:solidFill>
              </a:rPr>
              <a:t>investigation “</a:t>
            </a:r>
            <a:r>
              <a:rPr lang="en-US" sz="2667" dirty="0" smtClean="0">
                <a:solidFill>
                  <a:srgbClr val="7030A0"/>
                </a:solidFill>
              </a:rPr>
              <a:t>Reading” like a detective: pg. 9</a:t>
            </a:r>
            <a:r>
              <a:rPr lang="en-US" sz="3200" dirty="0" smtClean="0"/>
              <a:t/>
            </a:r>
            <a:br>
              <a:rPr lang="en-US" sz="3200" dirty="0" smtClean="0"/>
            </a:br>
            <a:r>
              <a:rPr lang="en-US" sz="2222" dirty="0" smtClean="0"/>
              <a:t>Essential Question: How does </a:t>
            </a:r>
            <a:r>
              <a:rPr lang="en-US" sz="2222" dirty="0" err="1" smtClean="0"/>
              <a:t>Jefferys</a:t>
            </a:r>
            <a:r>
              <a:rPr lang="en-US" sz="2222" dirty="0" smtClean="0"/>
              <a:t>’ map promote St. Augustine?</a:t>
            </a:r>
            <a:endParaRPr lang="en-US" sz="2222" dirty="0"/>
          </a:p>
        </p:txBody>
      </p:sp>
      <p:sp>
        <p:nvSpPr>
          <p:cNvPr id="4" name="Content Placeholder 3"/>
          <p:cNvSpPr>
            <a:spLocks noGrp="1"/>
          </p:cNvSpPr>
          <p:nvPr>
            <p:ph sz="half" idx="2"/>
          </p:nvPr>
        </p:nvSpPr>
        <p:spPr>
          <a:xfrm>
            <a:off x="457200" y="4953000"/>
            <a:ext cx="8229600" cy="1574800"/>
          </a:xfrm>
        </p:spPr>
        <p:txBody>
          <a:bodyPr>
            <a:normAutofit fontScale="70000" lnSpcReduction="20000"/>
          </a:bodyPr>
          <a:lstStyle/>
          <a:p>
            <a:r>
              <a:rPr lang="en-US" dirty="0" smtClean="0"/>
              <a:t>Why did </a:t>
            </a:r>
            <a:r>
              <a:rPr lang="en-US" dirty="0" err="1" smtClean="0"/>
              <a:t>Jeffrys</a:t>
            </a:r>
            <a:r>
              <a:rPr lang="en-US" dirty="0" smtClean="0"/>
              <a:t> and Roberts work together?</a:t>
            </a:r>
          </a:p>
          <a:p>
            <a:r>
              <a:rPr lang="en-US" dirty="0" smtClean="0"/>
              <a:t>Who was the target audience for the </a:t>
            </a:r>
            <a:r>
              <a:rPr lang="en-US" i="1" dirty="0" smtClean="0"/>
              <a:t>Book of Maps</a:t>
            </a:r>
            <a:r>
              <a:rPr lang="en-US" dirty="0" smtClean="0"/>
              <a:t>? What did </a:t>
            </a:r>
            <a:r>
              <a:rPr lang="en-US" dirty="0" err="1" smtClean="0"/>
              <a:t>Jeffrys</a:t>
            </a:r>
            <a:r>
              <a:rPr lang="en-US" dirty="0" smtClean="0"/>
              <a:t> and Roberts hope to achieve?</a:t>
            </a:r>
          </a:p>
          <a:p>
            <a:r>
              <a:rPr lang="en-US" dirty="0" smtClean="0"/>
              <a:t>Who is William Roberts? What is a propagandist (hint: see page 8)? What implications can you draw based on the fact that he is propagandist? </a:t>
            </a:r>
            <a:endParaRPr lang="en-US" dirty="0"/>
          </a:p>
        </p:txBody>
      </p:sp>
      <p:pic>
        <p:nvPicPr>
          <p:cNvPr id="5" name="Picture 4"/>
          <p:cNvPicPr>
            <a:picLocks noChangeAspect="1"/>
          </p:cNvPicPr>
          <p:nvPr/>
        </p:nvPicPr>
        <p:blipFill>
          <a:blip r:embed="rId2"/>
          <a:stretch>
            <a:fillRect/>
          </a:stretch>
        </p:blipFill>
        <p:spPr>
          <a:xfrm>
            <a:off x="994675" y="1003300"/>
            <a:ext cx="7063533" cy="3949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92116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66762"/>
          </a:xfrm>
        </p:spPr>
        <p:txBody>
          <a:bodyPr>
            <a:normAutofit fontScale="90000"/>
          </a:bodyPr>
          <a:lstStyle/>
          <a:p>
            <a:r>
              <a:rPr lang="en-US" sz="2667" dirty="0" smtClean="0">
                <a:solidFill>
                  <a:srgbClr val="7030A0"/>
                </a:solidFill>
              </a:rPr>
              <a:t>Report</a:t>
            </a:r>
            <a:r>
              <a:rPr lang="en-US" sz="2667" dirty="0" smtClean="0">
                <a:solidFill>
                  <a:srgbClr val="7030A0"/>
                </a:solidFill>
              </a:rPr>
              <a:t>: </a:t>
            </a:r>
            <a:r>
              <a:rPr lang="en-US" sz="2667" dirty="0" smtClean="0">
                <a:solidFill>
                  <a:srgbClr val="7030A0"/>
                </a:solidFill>
              </a:rPr>
              <a:t>pg. 9</a:t>
            </a:r>
            <a:r>
              <a:rPr lang="en-US" sz="3200" dirty="0" smtClean="0"/>
              <a:t/>
            </a:r>
            <a:br>
              <a:rPr lang="en-US" sz="3200" dirty="0" smtClean="0"/>
            </a:br>
            <a:endParaRPr lang="en-US" sz="2222" dirty="0"/>
          </a:p>
        </p:txBody>
      </p:sp>
      <p:sp>
        <p:nvSpPr>
          <p:cNvPr id="4" name="Content Placeholder 3"/>
          <p:cNvSpPr>
            <a:spLocks noGrp="1"/>
          </p:cNvSpPr>
          <p:nvPr>
            <p:ph sz="half" idx="2"/>
          </p:nvPr>
        </p:nvSpPr>
        <p:spPr>
          <a:xfrm>
            <a:off x="4775199" y="1333500"/>
            <a:ext cx="3911601" cy="4792663"/>
          </a:xfrm>
        </p:spPr>
        <p:txBody>
          <a:bodyPr>
            <a:normAutofit lnSpcReduction="10000"/>
          </a:bodyPr>
          <a:lstStyle/>
          <a:p>
            <a:r>
              <a:rPr lang="en-US" dirty="0" smtClean="0"/>
              <a:t>Read the info on page 9. Find the landmarks on the map. Imagine that you are living in this time period and traveling to these places.</a:t>
            </a:r>
            <a:r>
              <a:rPr lang="en-US" dirty="0" smtClean="0"/>
              <a:t> </a:t>
            </a:r>
          </a:p>
          <a:p>
            <a:r>
              <a:rPr lang="en-US" dirty="0" smtClean="0"/>
              <a:t>Write </a:t>
            </a:r>
            <a:r>
              <a:rPr lang="en-US" dirty="0" smtClean="0"/>
              <a:t>a narrative journal by using the information in the text and go beyond the text to be creative. </a:t>
            </a:r>
          </a:p>
        </p:txBody>
      </p:sp>
      <p:pic>
        <p:nvPicPr>
          <p:cNvPr id="6" name="Picture 5"/>
          <p:cNvPicPr>
            <a:picLocks noChangeAspect="1"/>
          </p:cNvPicPr>
          <p:nvPr/>
        </p:nvPicPr>
        <p:blipFill>
          <a:blip r:embed="rId2"/>
          <a:stretch>
            <a:fillRect/>
          </a:stretch>
        </p:blipFill>
        <p:spPr>
          <a:xfrm>
            <a:off x="697010" y="1333500"/>
            <a:ext cx="4078189" cy="4487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71429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8662"/>
          </a:xfrm>
        </p:spPr>
        <p:txBody>
          <a:bodyPr>
            <a:normAutofit/>
          </a:bodyPr>
          <a:lstStyle/>
          <a:p>
            <a:r>
              <a:rPr lang="en-US" sz="2400" dirty="0" smtClean="0"/>
              <a:t>Close Reading for Map </a:t>
            </a:r>
            <a:r>
              <a:rPr lang="en-US" sz="2400" dirty="0" smtClean="0"/>
              <a:t>Texts: Library of Congress</a:t>
            </a:r>
            <a:endParaRPr lang="en-US" sz="2400" dirty="0"/>
          </a:p>
        </p:txBody>
      </p:sp>
      <p:pic>
        <p:nvPicPr>
          <p:cNvPr id="5" name="Picture 4"/>
          <p:cNvPicPr>
            <a:picLocks noChangeAspect="1"/>
          </p:cNvPicPr>
          <p:nvPr/>
        </p:nvPicPr>
        <p:blipFill>
          <a:blip r:embed="rId2"/>
          <a:stretch>
            <a:fillRect/>
          </a:stretch>
        </p:blipFill>
        <p:spPr>
          <a:xfrm>
            <a:off x="1365250" y="1511300"/>
            <a:ext cx="5873750" cy="4467189"/>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1092200" y="864800"/>
            <a:ext cx="6997700" cy="338554"/>
          </a:xfrm>
          <a:prstGeom prst="rect">
            <a:avLst/>
          </a:prstGeom>
        </p:spPr>
        <p:txBody>
          <a:bodyPr wrap="square">
            <a:spAutoFit/>
          </a:bodyPr>
          <a:lstStyle/>
          <a:p>
            <a:r>
              <a:rPr lang="en-US" sz="1600" dirty="0" err="1" smtClean="0"/>
              <a:t>http://www.loc.gov/teachers/usingprimarysources/resources/Analyzing_Maps.pdf</a:t>
            </a:r>
            <a:endParaRPr lang="en-US" sz="1600"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8662"/>
          </a:xfrm>
        </p:spPr>
        <p:txBody>
          <a:bodyPr>
            <a:normAutofit/>
          </a:bodyPr>
          <a:lstStyle/>
          <a:p>
            <a:r>
              <a:rPr lang="en-US" sz="2400" dirty="0" smtClean="0"/>
              <a:t>Close Reading for Map </a:t>
            </a:r>
            <a:r>
              <a:rPr lang="en-US" sz="2400" dirty="0" smtClean="0"/>
              <a:t>Texts: National Archives</a:t>
            </a:r>
            <a:endParaRPr lang="en-US" sz="2400" dirty="0"/>
          </a:p>
        </p:txBody>
      </p:sp>
      <p:sp>
        <p:nvSpPr>
          <p:cNvPr id="6" name="Rectangle 5"/>
          <p:cNvSpPr/>
          <p:nvPr/>
        </p:nvSpPr>
        <p:spPr>
          <a:xfrm>
            <a:off x="876300" y="864800"/>
            <a:ext cx="7315200" cy="338554"/>
          </a:xfrm>
          <a:prstGeom prst="rect">
            <a:avLst/>
          </a:prstGeom>
        </p:spPr>
        <p:txBody>
          <a:bodyPr wrap="square">
            <a:spAutoFit/>
          </a:bodyPr>
          <a:lstStyle/>
          <a:p>
            <a:r>
              <a:rPr lang="en-US" sz="1600" dirty="0" smtClean="0">
                <a:hlinkClick r:id="rId2"/>
              </a:rPr>
              <a:t>http://www.archives.gov/education/lessons/worksheets/</a:t>
            </a:r>
            <a:r>
              <a:rPr lang="en-US" sz="1600" dirty="0" smtClean="0">
                <a:hlinkClick r:id="rId2"/>
              </a:rPr>
              <a:t>map_analysis_worksheet.pdf</a:t>
            </a:r>
            <a:r>
              <a:rPr lang="en-US" sz="1600" dirty="0" smtClean="0"/>
              <a:t> </a:t>
            </a:r>
            <a:endParaRPr lang="en-US" sz="1600" dirty="0"/>
          </a:p>
        </p:txBody>
      </p:sp>
      <p:pic>
        <p:nvPicPr>
          <p:cNvPr id="7" name="Picture 6"/>
          <p:cNvPicPr>
            <a:picLocks noChangeAspect="1"/>
          </p:cNvPicPr>
          <p:nvPr/>
        </p:nvPicPr>
        <p:blipFill>
          <a:blip r:embed="rId3"/>
          <a:stretch>
            <a:fillRect/>
          </a:stretch>
        </p:blipFill>
        <p:spPr>
          <a:xfrm>
            <a:off x="2521034" y="1500832"/>
            <a:ext cx="3797215" cy="456976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Black and White &amp; </a:t>
            </a:r>
            <a:r>
              <a:rPr lang="en-US" i="1" dirty="0" smtClean="0"/>
              <a:t>Still </a:t>
            </a:r>
            <a:r>
              <a:rPr lang="en-US" dirty="0" smtClean="0"/>
              <a:t>Read All Over?</a:t>
            </a:r>
            <a:endParaRPr lang="en-US" dirty="0"/>
          </a:p>
        </p:txBody>
      </p:sp>
      <p:sp>
        <p:nvSpPr>
          <p:cNvPr id="3" name="Content Placeholder 2"/>
          <p:cNvSpPr>
            <a:spLocks noGrp="1"/>
          </p:cNvSpPr>
          <p:nvPr>
            <p:ph idx="1"/>
          </p:nvPr>
        </p:nvSpPr>
        <p:spPr>
          <a:xfrm>
            <a:off x="316811" y="1600200"/>
            <a:ext cx="8598589" cy="5257800"/>
          </a:xfrm>
        </p:spPr>
        <p:txBody>
          <a:bodyPr>
            <a:norm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endParaRPr lang="en-US" sz="2400" dirty="0" smtClean="0"/>
          </a:p>
          <a:p>
            <a:pPr>
              <a:buNone/>
            </a:pPr>
            <a:endParaRPr lang="en-US" sz="2400"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31597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rotWithShape="1">
          <a:blip r:embed="rId2"/>
          <a:srcRect r="64743"/>
          <a:stretch/>
        </p:blipFill>
        <p:spPr>
          <a:xfrm>
            <a:off x="645186" y="274638"/>
            <a:ext cx="2745714" cy="5754782"/>
          </a:xfrm>
          <a:prstGeom prst="rect">
            <a:avLst/>
          </a:prstGeom>
        </p:spPr>
      </p:pic>
      <p:pic>
        <p:nvPicPr>
          <p:cNvPr id="7" name="Picture 6"/>
          <p:cNvPicPr>
            <a:picLocks noChangeAspect="1"/>
          </p:cNvPicPr>
          <p:nvPr/>
        </p:nvPicPr>
        <p:blipFill rotWithShape="1">
          <a:blip r:embed="rId2"/>
          <a:srcRect l="35421" t="2648" r="20874" b="-2648"/>
          <a:stretch/>
        </p:blipFill>
        <p:spPr>
          <a:xfrm>
            <a:off x="3390900" y="274638"/>
            <a:ext cx="3403600" cy="5754782"/>
          </a:xfrm>
          <a:prstGeom prst="rect">
            <a:avLst/>
          </a:prstGeom>
        </p:spPr>
      </p:pic>
      <p:pic>
        <p:nvPicPr>
          <p:cNvPr id="8" name="Picture 7"/>
          <p:cNvPicPr>
            <a:picLocks noChangeAspect="1"/>
          </p:cNvPicPr>
          <p:nvPr/>
        </p:nvPicPr>
        <p:blipFill rotWithShape="1">
          <a:blip r:embed="rId2"/>
          <a:srcRect l="78800"/>
          <a:stretch/>
        </p:blipFill>
        <p:spPr>
          <a:xfrm>
            <a:off x="6794500" y="274638"/>
            <a:ext cx="1651000" cy="5754782"/>
          </a:xfrm>
          <a:prstGeom prst="rect">
            <a:avLst/>
          </a:prstGeom>
        </p:spPr>
      </p:pic>
      <p:sp>
        <p:nvSpPr>
          <p:cNvPr id="9" name="TextBox 8"/>
          <p:cNvSpPr txBox="1"/>
          <p:nvPr/>
        </p:nvSpPr>
        <p:spPr>
          <a:xfrm>
            <a:off x="3390900" y="6029420"/>
            <a:ext cx="3403600" cy="646331"/>
          </a:xfrm>
          <a:prstGeom prst="rect">
            <a:avLst/>
          </a:prstGeom>
          <a:noFill/>
        </p:spPr>
        <p:txBody>
          <a:bodyPr wrap="square" rtlCol="0">
            <a:spAutoFit/>
          </a:bodyPr>
          <a:lstStyle/>
          <a:p>
            <a:r>
              <a:rPr lang="en-US" dirty="0" smtClean="0"/>
              <a:t>Pg. 11. Three different texts. </a:t>
            </a:r>
            <a:endParaRPr lang="en-US" sz="2800" b="1" dirty="0" smtClean="0"/>
          </a:p>
          <a:p>
            <a:r>
              <a:rPr lang="en-US" dirty="0" smtClean="0"/>
              <a:t> </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059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479800" y="609600"/>
            <a:ext cx="5207000" cy="2590800"/>
          </a:xfrm>
        </p:spPr>
        <p:txBody>
          <a:bodyPr>
            <a:normAutofit fontScale="90000"/>
          </a:bodyPr>
          <a:lstStyle/>
          <a:p>
            <a:pPr algn="l"/>
            <a:r>
              <a:rPr lang="en-US" sz="3100" dirty="0"/>
              <a:t>What scarcity problem did Plant address?</a:t>
            </a:r>
            <a:br>
              <a:rPr lang="en-US" sz="3100" dirty="0"/>
            </a:br>
            <a:r>
              <a:rPr lang="en-US" sz="3100" dirty="0"/>
              <a:t>What were his incentives?</a:t>
            </a:r>
            <a:br>
              <a:rPr lang="en-US" sz="3100" dirty="0"/>
            </a:br>
            <a:r>
              <a:rPr lang="en-US" sz="3100" dirty="0"/>
              <a:t>What were the costs and benefits</a:t>
            </a:r>
            <a:r>
              <a:rPr lang="en-US" sz="3100" dirty="0" smtClean="0"/>
              <a:t> of </a:t>
            </a:r>
            <a:r>
              <a:rPr lang="en-US" sz="3100" dirty="0"/>
              <a:t>his decisions?</a:t>
            </a:r>
            <a:r>
              <a:rPr lang="en-US" dirty="0"/>
              <a:t/>
            </a:r>
            <a:br>
              <a:rPr lang="en-US" dirty="0"/>
            </a:br>
            <a:endParaRPr lang="en-US" dirty="0"/>
          </a:p>
        </p:txBody>
      </p:sp>
      <p:pic>
        <p:nvPicPr>
          <p:cNvPr id="6" name="Picture 5"/>
          <p:cNvPicPr>
            <a:picLocks noChangeAspect="1"/>
          </p:cNvPicPr>
          <p:nvPr/>
        </p:nvPicPr>
        <p:blipFill rotWithShape="1">
          <a:blip r:embed="rId2"/>
          <a:srcRect r="64743"/>
          <a:stretch/>
        </p:blipFill>
        <p:spPr>
          <a:xfrm>
            <a:off x="645186" y="609600"/>
            <a:ext cx="2585897" cy="54198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059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 Report/response</a:t>
            </a:r>
            <a:br>
              <a:rPr lang="en-US" dirty="0" smtClean="0"/>
            </a:br>
            <a:r>
              <a:rPr lang="en-US" sz="2222" dirty="0" smtClean="0"/>
              <a:t>What were the costs and benefits to Henry B. Plant’s decision?</a:t>
            </a:r>
            <a:endParaRPr lang="en-US" sz="2222" dirty="0"/>
          </a:p>
        </p:txBody>
      </p:sp>
      <p:sp>
        <p:nvSpPr>
          <p:cNvPr id="7" name="Content Placeholder 6"/>
          <p:cNvSpPr>
            <a:spLocks noGrp="1"/>
          </p:cNvSpPr>
          <p:nvPr>
            <p:ph idx="1"/>
          </p:nvPr>
        </p:nvSpPr>
        <p:spPr>
          <a:xfrm>
            <a:off x="457201" y="1600200"/>
            <a:ext cx="3873500" cy="4525963"/>
          </a:xfrm>
        </p:spPr>
        <p:txBody>
          <a:bodyPr>
            <a:normAutofit/>
          </a:bodyPr>
          <a:lstStyle/>
          <a:p>
            <a:r>
              <a:rPr lang="en-US" dirty="0" smtClean="0"/>
              <a:t>Create a decision making grid (R3)</a:t>
            </a:r>
          </a:p>
          <a:p>
            <a:r>
              <a:rPr lang="en-US" dirty="0" smtClean="0"/>
              <a:t>Write a report based on your findings in the decision-making model. (W2, W4)</a:t>
            </a:r>
          </a:p>
        </p:txBody>
      </p:sp>
      <p:pic>
        <p:nvPicPr>
          <p:cNvPr id="4" name="Picture 3"/>
          <p:cNvPicPr>
            <a:picLocks noChangeAspect="1"/>
          </p:cNvPicPr>
          <p:nvPr/>
        </p:nvPicPr>
        <p:blipFill>
          <a:blip r:embed="rId2"/>
          <a:srcRect l="6990" t="9685" r="6329" b="9507"/>
          <a:stretch>
            <a:fillRect/>
          </a:stretch>
        </p:blipFill>
        <p:spPr>
          <a:xfrm>
            <a:off x="4584700" y="1417637"/>
            <a:ext cx="4379742" cy="528394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64743"/>
          <a:stretch/>
        </p:blipFill>
        <p:spPr>
          <a:xfrm>
            <a:off x="457200" y="596900"/>
            <a:ext cx="2438400" cy="5110678"/>
          </a:xfrm>
          <a:prstGeom prst="rect">
            <a:avLst/>
          </a:prstGeom>
        </p:spPr>
      </p:pic>
      <p:pic>
        <p:nvPicPr>
          <p:cNvPr id="7" name="Picture 6"/>
          <p:cNvPicPr>
            <a:picLocks noChangeAspect="1"/>
          </p:cNvPicPr>
          <p:nvPr/>
        </p:nvPicPr>
        <p:blipFill rotWithShape="1">
          <a:blip r:embed="rId2"/>
          <a:srcRect l="35421" t="2648" r="20874" b="-2648"/>
          <a:stretch/>
        </p:blipFill>
        <p:spPr>
          <a:xfrm>
            <a:off x="2895600" y="596900"/>
            <a:ext cx="3022652" cy="5110678"/>
          </a:xfrm>
          <a:prstGeom prst="rect">
            <a:avLst/>
          </a:prstGeom>
        </p:spPr>
      </p:pic>
      <p:sp>
        <p:nvSpPr>
          <p:cNvPr id="3" name="TextBox 2"/>
          <p:cNvSpPr txBox="1"/>
          <p:nvPr/>
        </p:nvSpPr>
        <p:spPr>
          <a:xfrm>
            <a:off x="6184900" y="977900"/>
            <a:ext cx="2349500" cy="4062651"/>
          </a:xfrm>
          <a:prstGeom prst="rect">
            <a:avLst/>
          </a:prstGeom>
          <a:noFill/>
        </p:spPr>
        <p:txBody>
          <a:bodyPr wrap="square" rtlCol="0">
            <a:spAutoFit/>
          </a:bodyPr>
          <a:lstStyle/>
          <a:p>
            <a:r>
              <a:rPr lang="en-US" sz="2000" dirty="0"/>
              <a:t>Use the text and the map to consider the economic implications &amp; impacts (consequences) of the railroads</a:t>
            </a:r>
            <a:r>
              <a:rPr lang="en-US" sz="2000" dirty="0" smtClean="0"/>
              <a:t>.</a:t>
            </a:r>
          </a:p>
          <a:p>
            <a:endParaRPr lang="en-US" sz="2000" dirty="0" smtClean="0"/>
          </a:p>
          <a:p>
            <a:r>
              <a:rPr lang="en-US" sz="2000" dirty="0" smtClean="0"/>
              <a:t>Ask </a:t>
            </a:r>
            <a:r>
              <a:rPr lang="en-US" sz="2000" dirty="0"/>
              <a:t>questions and do research to fill in your missing information.</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059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64743"/>
          <a:stretch/>
        </p:blipFill>
        <p:spPr>
          <a:xfrm>
            <a:off x="457200" y="300038"/>
            <a:ext cx="2543482" cy="5330920"/>
          </a:xfrm>
          <a:prstGeom prst="rect">
            <a:avLst/>
          </a:prstGeom>
        </p:spPr>
      </p:pic>
      <p:pic>
        <p:nvPicPr>
          <p:cNvPr id="7" name="Picture 6"/>
          <p:cNvPicPr>
            <a:picLocks noChangeAspect="1"/>
          </p:cNvPicPr>
          <p:nvPr/>
        </p:nvPicPr>
        <p:blipFill rotWithShape="1">
          <a:blip r:embed="rId2"/>
          <a:srcRect l="35421" t="2648" r="20874" b="-2648"/>
          <a:stretch/>
        </p:blipFill>
        <p:spPr>
          <a:xfrm>
            <a:off x="3000682" y="339058"/>
            <a:ext cx="3120718" cy="5276486"/>
          </a:xfrm>
          <a:prstGeom prst="rect">
            <a:avLst/>
          </a:prstGeom>
        </p:spPr>
      </p:pic>
      <p:pic>
        <p:nvPicPr>
          <p:cNvPr id="8" name="Picture 7"/>
          <p:cNvPicPr>
            <a:picLocks noChangeAspect="1"/>
          </p:cNvPicPr>
          <p:nvPr/>
        </p:nvPicPr>
        <p:blipFill rotWithShape="1">
          <a:blip r:embed="rId2"/>
          <a:srcRect l="78800"/>
          <a:stretch/>
        </p:blipFill>
        <p:spPr>
          <a:xfrm>
            <a:off x="6121400" y="274638"/>
            <a:ext cx="1529398" cy="5330920"/>
          </a:xfrm>
          <a:prstGeom prst="rect">
            <a:avLst/>
          </a:prstGeom>
        </p:spPr>
      </p:pic>
      <p:sp>
        <p:nvSpPr>
          <p:cNvPr id="9" name="TextBox 8"/>
          <p:cNvSpPr txBox="1"/>
          <p:nvPr/>
        </p:nvSpPr>
        <p:spPr>
          <a:xfrm>
            <a:off x="457200" y="5615544"/>
            <a:ext cx="8356600" cy="1200329"/>
          </a:xfrm>
          <a:prstGeom prst="rect">
            <a:avLst/>
          </a:prstGeom>
          <a:noFill/>
        </p:spPr>
        <p:txBody>
          <a:bodyPr wrap="square" rtlCol="0">
            <a:spAutoFit/>
          </a:bodyPr>
          <a:lstStyle/>
          <a:p>
            <a:r>
              <a:rPr lang="en-US" dirty="0"/>
              <a:t>Timeline: What is the relationship between Plant’s activities and the other historical events of the time? For example, during his lifetime there were three Seminole wars. Why? </a:t>
            </a:r>
            <a:r>
              <a:rPr lang="en-US" dirty="0">
                <a:hlinkClick r:id="rId3"/>
              </a:rPr>
              <a:t>http://www.flheritage.com/kids/history.cfm</a:t>
            </a:r>
            <a:r>
              <a:rPr lang="en-US" dirty="0"/>
              <a:t>  </a:t>
            </a:r>
          </a:p>
          <a:p>
            <a:r>
              <a:rPr lang="en-US" dirty="0" smtClean="0"/>
              <a:t> </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6059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7562"/>
          </a:xfrm>
        </p:spPr>
        <p:txBody>
          <a:bodyPr>
            <a:normAutofit fontScale="90000"/>
          </a:bodyPr>
          <a:lstStyle/>
          <a:p>
            <a:r>
              <a:rPr lang="en-US" dirty="0" smtClean="0"/>
              <a:t>R: Report/response</a:t>
            </a:r>
            <a:r>
              <a:rPr lang="en-US" dirty="0" smtClean="0"/>
              <a:t/>
            </a:r>
            <a:br>
              <a:rPr lang="en-US" dirty="0" smtClean="0"/>
            </a:br>
            <a:endParaRPr lang="en-US" sz="2222" dirty="0"/>
          </a:p>
        </p:txBody>
      </p:sp>
      <p:sp>
        <p:nvSpPr>
          <p:cNvPr id="7" name="Content Placeholder 6"/>
          <p:cNvSpPr>
            <a:spLocks noGrp="1"/>
          </p:cNvSpPr>
          <p:nvPr>
            <p:ph idx="1"/>
          </p:nvPr>
        </p:nvSpPr>
        <p:spPr>
          <a:xfrm>
            <a:off x="457201" y="1186333"/>
            <a:ext cx="4114800" cy="4525963"/>
          </a:xfrm>
        </p:spPr>
        <p:txBody>
          <a:bodyPr>
            <a:normAutofit fontScale="77500" lnSpcReduction="20000"/>
          </a:bodyPr>
          <a:lstStyle/>
          <a:p>
            <a:r>
              <a:rPr lang="en-US" dirty="0" smtClean="0"/>
              <a:t>Create a </a:t>
            </a:r>
            <a:r>
              <a:rPr lang="en-US" dirty="0" smtClean="0"/>
              <a:t>newspaper</a:t>
            </a:r>
          </a:p>
          <a:p>
            <a:r>
              <a:rPr lang="en-US" dirty="0" smtClean="0"/>
              <a:t>Use articles from the Tampa Bay Times as models of different types of “reporting” texts.</a:t>
            </a:r>
          </a:p>
          <a:p>
            <a:r>
              <a:rPr lang="en-US" dirty="0" smtClean="0"/>
              <a:t>In a group, create a newspaper about what was going on during this time period. In addition to the written word, the newspaper must include: historically accurate map, photos, written word, an advertisement, a cartoon.</a:t>
            </a:r>
          </a:p>
          <a:p>
            <a:endParaRPr lang="en-US" dirty="0" smtClean="0"/>
          </a:p>
          <a:p>
            <a:endParaRPr lang="en-US" dirty="0" smtClean="0"/>
          </a:p>
        </p:txBody>
      </p:sp>
      <p:pic>
        <p:nvPicPr>
          <p:cNvPr id="4" name="Picture 3">
            <a:hlinkClick r:id="rId2"/>
          </p:cNvPr>
          <p:cNvPicPr>
            <a:picLocks noChangeAspect="1"/>
          </p:cNvPicPr>
          <p:nvPr/>
        </p:nvPicPr>
        <p:blipFill>
          <a:blip r:embed="rId3"/>
          <a:stretch>
            <a:fillRect/>
          </a:stretch>
        </p:blipFill>
        <p:spPr>
          <a:xfrm>
            <a:off x="5192156" y="1092200"/>
            <a:ext cx="3342244" cy="2357115"/>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362700" y="4292600"/>
            <a:ext cx="184666" cy="369332"/>
          </a:xfrm>
          <a:prstGeom prst="rect">
            <a:avLst/>
          </a:prstGeom>
          <a:noFill/>
        </p:spPr>
        <p:txBody>
          <a:bodyPr wrap="none" rtlCol="0">
            <a:spAutoFit/>
          </a:bodyPr>
          <a:lstStyle/>
          <a:p>
            <a:endParaRPr lang="en-US" dirty="0"/>
          </a:p>
        </p:txBody>
      </p:sp>
      <p:sp>
        <p:nvSpPr>
          <p:cNvPr id="6" name="Rectangle 5"/>
          <p:cNvSpPr/>
          <p:nvPr/>
        </p:nvSpPr>
        <p:spPr>
          <a:xfrm>
            <a:off x="4572000" y="3449315"/>
            <a:ext cx="4114800" cy="2677656"/>
          </a:xfrm>
          <a:prstGeom prst="rect">
            <a:avLst/>
          </a:prstGeom>
        </p:spPr>
        <p:txBody>
          <a:bodyPr wrap="square">
            <a:spAutoFit/>
          </a:bodyPr>
          <a:lstStyle/>
          <a:p>
            <a:pPr lvl="1"/>
            <a:r>
              <a:rPr lang="en-US" sz="2400" dirty="0" smtClean="0"/>
              <a:t>Create </a:t>
            </a:r>
            <a:r>
              <a:rPr lang="en-US" sz="2400" dirty="0" smtClean="0"/>
              <a:t>a </a:t>
            </a:r>
            <a:r>
              <a:rPr lang="en-US" sz="2400" dirty="0" smtClean="0"/>
              <a:t>newspaper</a:t>
            </a:r>
          </a:p>
          <a:p>
            <a:pPr lvl="1"/>
            <a:r>
              <a:rPr lang="en-US" sz="2400" dirty="0" smtClean="0"/>
              <a:t>(</a:t>
            </a:r>
            <a:r>
              <a:rPr lang="en-US" sz="2400" dirty="0" smtClean="0"/>
              <a:t>W1/2/5/6/9)</a:t>
            </a:r>
            <a:endParaRPr lang="en-US" sz="2400" dirty="0" smtClean="0"/>
          </a:p>
          <a:p>
            <a:pPr lvl="1">
              <a:buNone/>
            </a:pPr>
            <a:r>
              <a:rPr lang="en-US" sz="2400" dirty="0" smtClean="0">
                <a:hlinkClick r:id="rId2"/>
              </a:rPr>
              <a:t>readwritethink.org</a:t>
            </a:r>
            <a:r>
              <a:rPr lang="en-US" sz="2400" dirty="0" smtClean="0">
                <a:hlinkClick r:id="rId2"/>
              </a:rPr>
              <a:t>/classroom-resources/student-interactives/printing-press-30036.html?tab=5</a:t>
            </a:r>
            <a:r>
              <a:rPr lang="en-US" sz="2400" dirty="0" smtClean="0"/>
              <a:t>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916501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(W7-9)</a:t>
            </a:r>
            <a:endParaRPr lang="en-US" dirty="0"/>
          </a:p>
        </p:txBody>
      </p:sp>
      <p:sp>
        <p:nvSpPr>
          <p:cNvPr id="4" name="Content Placeholder 3"/>
          <p:cNvSpPr>
            <a:spLocks noGrp="1"/>
          </p:cNvSpPr>
          <p:nvPr>
            <p:ph sz="half" idx="2"/>
          </p:nvPr>
        </p:nvSpPr>
        <p:spPr>
          <a:xfrm>
            <a:off x="5676900" y="1600200"/>
            <a:ext cx="3009900" cy="4525963"/>
          </a:xfrm>
        </p:spPr>
        <p:txBody>
          <a:bodyPr>
            <a:normAutofit fontScale="92500" lnSpcReduction="10000"/>
          </a:bodyPr>
          <a:lstStyle/>
          <a:p>
            <a:r>
              <a:rPr lang="en-US" dirty="0" smtClean="0"/>
              <a:t>Choose one modern day mapping method to research.</a:t>
            </a:r>
          </a:p>
          <a:p>
            <a:r>
              <a:rPr lang="en-US" dirty="0" smtClean="0"/>
              <a:t>Write a report discussing the social, cultural, political, historical, economic, and environmental implications</a:t>
            </a:r>
            <a:endParaRPr lang="en-US" dirty="0"/>
          </a:p>
        </p:txBody>
      </p:sp>
      <p:pic>
        <p:nvPicPr>
          <p:cNvPr id="6" name="Picture 5"/>
          <p:cNvPicPr>
            <a:picLocks noChangeAspect="1"/>
          </p:cNvPicPr>
          <p:nvPr/>
        </p:nvPicPr>
        <p:blipFill>
          <a:blip r:embed="rId2"/>
          <a:stretch>
            <a:fillRect/>
          </a:stretch>
        </p:blipFill>
        <p:spPr>
          <a:xfrm>
            <a:off x="823815" y="1417638"/>
            <a:ext cx="4535584" cy="49295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32297404"/>
      </p:ext>
    </p:extLst>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1362"/>
          </a:xfrm>
        </p:spPr>
        <p:txBody>
          <a:bodyPr>
            <a:normAutofit/>
          </a:bodyPr>
          <a:lstStyle/>
          <a:p>
            <a:r>
              <a:rPr lang="en-US" sz="2800" dirty="0" smtClean="0">
                <a:hlinkClick r:id="rId2"/>
              </a:rPr>
              <a:t>http://fcit.usf.edu/florida/maps/</a:t>
            </a:r>
            <a:r>
              <a:rPr lang="en-US" sz="2800" dirty="0" smtClean="0">
                <a:hlinkClick r:id="rId2"/>
              </a:rPr>
              <a:t>index.htm</a:t>
            </a:r>
            <a:r>
              <a:rPr lang="en-US" sz="2800" dirty="0" smtClean="0"/>
              <a:t> </a:t>
            </a:r>
            <a:endParaRPr lang="en-US" sz="2800" dirty="0"/>
          </a:p>
        </p:txBody>
      </p:sp>
      <p:pic>
        <p:nvPicPr>
          <p:cNvPr id="7" name="Picture 6"/>
          <p:cNvPicPr>
            <a:picLocks noChangeAspect="1"/>
          </p:cNvPicPr>
          <p:nvPr/>
        </p:nvPicPr>
        <p:blipFill>
          <a:blip r:embed="rId3"/>
          <a:srcRect b="36757"/>
          <a:stretch>
            <a:fillRect/>
          </a:stretch>
        </p:blipFill>
        <p:spPr>
          <a:xfrm>
            <a:off x="1110001" y="1358900"/>
            <a:ext cx="6709999" cy="4762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dirty="0"/>
          </a:p>
        </p:txBody>
      </p:sp>
      <p:sp>
        <p:nvSpPr>
          <p:cNvPr id="5" name="Text Placeholder 4"/>
          <p:cNvSpPr>
            <a:spLocks noGrp="1"/>
          </p:cNvSpPr>
          <p:nvPr>
            <p:ph type="body" sz="quarter" idx="3"/>
          </p:nvPr>
        </p:nvSpPr>
        <p:spPr/>
        <p:txBody>
          <a:bodyPr/>
          <a:lstStyle/>
          <a:p>
            <a:endParaRPr lang="en-US"/>
          </a:p>
        </p:txBody>
      </p:sp>
      <p:pic>
        <p:nvPicPr>
          <p:cNvPr id="7" name="Picture 6"/>
          <p:cNvPicPr>
            <a:picLocks noChangeAspect="1"/>
          </p:cNvPicPr>
          <p:nvPr/>
        </p:nvPicPr>
        <p:blipFill>
          <a:blip r:embed="rId2"/>
          <a:srcRect l="9614" r="12299"/>
          <a:stretch>
            <a:fillRect/>
          </a:stretch>
        </p:blipFill>
        <p:spPr>
          <a:xfrm>
            <a:off x="415925" y="274638"/>
            <a:ext cx="4229100" cy="5749925"/>
          </a:xfrm>
          <a:prstGeom prst="rect">
            <a:avLst/>
          </a:prstGeom>
        </p:spPr>
      </p:pic>
      <p:pic>
        <p:nvPicPr>
          <p:cNvPr id="9" name="Picture 8"/>
          <p:cNvPicPr>
            <a:picLocks noChangeAspect="1"/>
          </p:cNvPicPr>
          <p:nvPr/>
        </p:nvPicPr>
        <p:blipFill>
          <a:blip r:embed="rId3"/>
          <a:stretch>
            <a:fillRect/>
          </a:stretch>
        </p:blipFill>
        <p:spPr>
          <a:xfrm>
            <a:off x="4497388" y="1214438"/>
            <a:ext cx="4243065" cy="281146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549400" y="873660"/>
            <a:ext cx="6157192" cy="5736950"/>
          </a:xfrm>
          <a:prstGeom prst="rect">
            <a:avLst/>
          </a:prstGeom>
        </p:spPr>
      </p:pic>
      <p:sp>
        <p:nvSpPr>
          <p:cNvPr id="8" name="Rectangle 7"/>
          <p:cNvSpPr/>
          <p:nvPr/>
        </p:nvSpPr>
        <p:spPr>
          <a:xfrm>
            <a:off x="609600" y="381000"/>
            <a:ext cx="8153400" cy="338554"/>
          </a:xfrm>
          <a:prstGeom prst="rect">
            <a:avLst/>
          </a:prstGeom>
        </p:spPr>
        <p:txBody>
          <a:bodyPr wrap="square">
            <a:spAutoFit/>
          </a:bodyPr>
          <a:lstStyle/>
          <a:p>
            <a:r>
              <a:rPr lang="en-US" sz="1600" dirty="0" smtClean="0">
                <a:hlinkClick r:id="rId3"/>
              </a:rPr>
              <a:t>http://education.nationalgeographic.com/education/mapping/interactive-map/?ar_a=</a:t>
            </a:r>
            <a:r>
              <a:rPr lang="en-US" sz="1600" dirty="0" smtClean="0">
                <a:hlinkClick r:id="rId3"/>
              </a:rPr>
              <a:t>1</a:t>
            </a:r>
            <a:r>
              <a:rPr lang="en-US" sz="1600" dirty="0" smtClean="0"/>
              <a:t>  </a:t>
            </a:r>
            <a:endParaRPr lang="en-US" sz="16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dirty="0" smtClean="0"/>
              <a:t>What is Black and White &amp; </a:t>
            </a:r>
            <a:r>
              <a:rPr lang="en-US" i="1" dirty="0" smtClean="0"/>
              <a:t>Still </a:t>
            </a:r>
            <a:r>
              <a:rPr lang="en-US" dirty="0" smtClean="0"/>
              <a:t>Read All Over?</a:t>
            </a:r>
            <a:endParaRPr lang="en-US" dirty="0"/>
          </a:p>
        </p:txBody>
      </p:sp>
      <p:sp>
        <p:nvSpPr>
          <p:cNvPr id="3" name="Content Placeholder 2"/>
          <p:cNvSpPr>
            <a:spLocks noGrp="1"/>
          </p:cNvSpPr>
          <p:nvPr>
            <p:ph idx="1"/>
          </p:nvPr>
        </p:nvSpPr>
        <p:spPr>
          <a:xfrm>
            <a:off x="316811" y="1600200"/>
            <a:ext cx="8598589" cy="5257800"/>
          </a:xfrm>
        </p:spPr>
        <p:txBody>
          <a:bodyPr>
            <a:normAutofit fontScale="925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endParaRPr lang="en-US" sz="2400" dirty="0" smtClean="0"/>
          </a:p>
          <a:p>
            <a:pPr>
              <a:buNone/>
            </a:pPr>
            <a:endParaRPr lang="en-US" sz="2400" dirty="0" smtClean="0"/>
          </a:p>
          <a:p>
            <a:pPr>
              <a:buNone/>
            </a:pPr>
            <a:r>
              <a:rPr lang="en-US" sz="2400" dirty="0" smtClean="0">
                <a:hlinkClick r:id="rId2"/>
              </a:rPr>
              <a:t>http://blogs.loc.gov/loc/2012/10/black-and-white-and-still-read-all-over/</a:t>
            </a:r>
            <a:r>
              <a:rPr lang="en-US" sz="2400" dirty="0" smtClean="0"/>
              <a:t> </a:t>
            </a:r>
            <a:endParaRPr lang="en-US" sz="2400" dirty="0"/>
          </a:p>
        </p:txBody>
      </p:sp>
      <p:pic>
        <p:nvPicPr>
          <p:cNvPr id="4" name="Picture 3">
            <a:hlinkClick r:id="rId2"/>
          </p:cNvPr>
          <p:cNvPicPr>
            <a:picLocks noChangeAspect="1"/>
          </p:cNvPicPr>
          <p:nvPr/>
        </p:nvPicPr>
        <p:blipFill>
          <a:blip r:embed="rId3"/>
          <a:stretch>
            <a:fillRect/>
          </a:stretch>
        </p:blipFill>
        <p:spPr>
          <a:xfrm>
            <a:off x="1866211" y="1600200"/>
            <a:ext cx="5143846" cy="44204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31597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35000" y="1133688"/>
            <a:ext cx="8017958" cy="5140111"/>
          </a:xfrm>
          <a:prstGeom prst="rect">
            <a:avLst/>
          </a:prstGeom>
          <a:ln>
            <a:noFill/>
          </a:ln>
          <a:effectLst>
            <a:softEdge rad="112500"/>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38653421"/>
      </p:ext>
    </p:extLst>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Deconstruct the Ad. </a:t>
            </a:r>
            <a:r>
              <a:rPr lang="en-US" dirty="0" err="1" smtClean="0"/>
              <a:t>Pg</a:t>
            </a:r>
            <a:r>
              <a:rPr lang="en-US" dirty="0" smtClean="0"/>
              <a:t> 16</a:t>
            </a:r>
            <a:endParaRPr lang="en-US" dirty="0"/>
          </a:p>
        </p:txBody>
      </p:sp>
      <p:pic>
        <p:nvPicPr>
          <p:cNvPr id="4" name="Picture 3"/>
          <p:cNvPicPr>
            <a:picLocks noChangeAspect="1"/>
          </p:cNvPicPr>
          <p:nvPr/>
        </p:nvPicPr>
        <p:blipFill>
          <a:blip r:embed="rId2"/>
          <a:stretch>
            <a:fillRect/>
          </a:stretch>
        </p:blipFill>
        <p:spPr>
          <a:xfrm>
            <a:off x="457200" y="495300"/>
            <a:ext cx="8394095" cy="6193701"/>
          </a:xfrm>
          <a:prstGeom prst="rect">
            <a:avLst/>
          </a:prstGeom>
          <a:ln>
            <a:noFill/>
          </a:ln>
          <a:effectLst>
            <a:softEdge rad="112500"/>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69907502"/>
      </p:ext>
    </p:extLst>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Picture 3"/>
          <p:cNvPicPr>
            <a:picLocks noChangeAspect="1"/>
          </p:cNvPicPr>
          <p:nvPr/>
        </p:nvPicPr>
        <p:blipFill>
          <a:blip r:embed="rId2"/>
          <a:stretch>
            <a:fillRect/>
          </a:stretch>
        </p:blipFill>
        <p:spPr>
          <a:xfrm>
            <a:off x="246430" y="274638"/>
            <a:ext cx="4604969" cy="3136900"/>
          </a:xfrm>
          <a:prstGeom prst="rect">
            <a:avLst/>
          </a:prstGeom>
        </p:spPr>
      </p:pic>
      <p:pic>
        <p:nvPicPr>
          <p:cNvPr id="5" name="Picture 4"/>
          <p:cNvPicPr>
            <a:picLocks noChangeAspect="1"/>
          </p:cNvPicPr>
          <p:nvPr/>
        </p:nvPicPr>
        <p:blipFill>
          <a:blip r:embed="rId3"/>
          <a:stretch>
            <a:fillRect/>
          </a:stretch>
        </p:blipFill>
        <p:spPr>
          <a:xfrm>
            <a:off x="4515140" y="312738"/>
            <a:ext cx="4393909" cy="3098800"/>
          </a:xfrm>
          <a:prstGeom prst="rect">
            <a:avLst/>
          </a:prstGeom>
        </p:spPr>
      </p:pic>
      <p:pic>
        <p:nvPicPr>
          <p:cNvPr id="8" name="Picture 7"/>
          <p:cNvPicPr>
            <a:picLocks noChangeAspect="1"/>
          </p:cNvPicPr>
          <p:nvPr/>
        </p:nvPicPr>
        <p:blipFill>
          <a:blip r:embed="rId4"/>
          <a:stretch>
            <a:fillRect/>
          </a:stretch>
        </p:blipFill>
        <p:spPr>
          <a:xfrm>
            <a:off x="4667250" y="3608057"/>
            <a:ext cx="4019550" cy="2754657"/>
          </a:xfrm>
          <a:prstGeom prst="rect">
            <a:avLst/>
          </a:prstGeom>
        </p:spPr>
      </p:pic>
      <p:pic>
        <p:nvPicPr>
          <p:cNvPr id="9" name="Picture 8"/>
          <p:cNvPicPr>
            <a:picLocks noChangeAspect="1"/>
          </p:cNvPicPr>
          <p:nvPr/>
        </p:nvPicPr>
        <p:blipFill>
          <a:blip r:embed="rId5"/>
          <a:stretch>
            <a:fillRect/>
          </a:stretch>
        </p:blipFill>
        <p:spPr>
          <a:xfrm>
            <a:off x="460545" y="3549664"/>
            <a:ext cx="4054595" cy="281305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439659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993900"/>
            <a:ext cx="3314700" cy="4132263"/>
          </a:xfrm>
        </p:spPr>
        <p:txBody>
          <a:bodyPr>
            <a:normAutofit/>
          </a:bodyPr>
          <a:lstStyle/>
          <a:p>
            <a:pPr>
              <a:buNone/>
            </a:pPr>
            <a:r>
              <a:rPr lang="en-US" sz="2400" dirty="0" smtClean="0"/>
              <a:t>Contact Information:</a:t>
            </a:r>
          </a:p>
          <a:p>
            <a:pPr>
              <a:buNone/>
            </a:pPr>
            <a:r>
              <a:rPr lang="en-US" sz="2400" dirty="0" smtClean="0">
                <a:hlinkClick r:id="rId2"/>
              </a:rPr>
              <a:t>jpushkin@tampabay.com</a:t>
            </a:r>
            <a:r>
              <a:rPr lang="en-US" sz="2400" dirty="0" smtClean="0"/>
              <a:t> Jodi Pushkin: NIE</a:t>
            </a:r>
          </a:p>
          <a:p>
            <a:pPr>
              <a:buNone/>
            </a:pPr>
            <a:r>
              <a:rPr lang="en-US" sz="2400" dirty="0" smtClean="0">
                <a:hlinkClick r:id="rId3"/>
              </a:rPr>
              <a:t>dkozdras@usf.edu</a:t>
            </a:r>
            <a:r>
              <a:rPr lang="en-US" sz="2400" dirty="0" smtClean="0"/>
              <a:t>  Deborah Kozdras:</a:t>
            </a:r>
            <a:r>
              <a:rPr lang="en-US" sz="2400" dirty="0" smtClean="0"/>
              <a:t>   USF Stavros Center</a:t>
            </a:r>
          </a:p>
          <a:p>
            <a:pPr>
              <a:buNone/>
            </a:pPr>
            <a:endParaRPr lang="en-US" sz="2400" dirty="0" smtClean="0"/>
          </a:p>
          <a:p>
            <a:pPr>
              <a:buNone/>
            </a:pPr>
            <a:r>
              <a:rPr lang="en-US" sz="2400" dirty="0" smtClean="0"/>
              <a:t>Website for NIE: </a:t>
            </a:r>
            <a:r>
              <a:rPr lang="en-US" sz="2400" b="1" dirty="0" err="1" smtClean="0"/>
              <a:t>tampabay.com/nie</a:t>
            </a:r>
            <a:endParaRPr lang="en-US" sz="2400" b="1" dirty="0"/>
          </a:p>
        </p:txBody>
      </p:sp>
      <p:sp>
        <p:nvSpPr>
          <p:cNvPr id="6" name="Content Placeholder 5"/>
          <p:cNvSpPr>
            <a:spLocks noGrp="1"/>
          </p:cNvSpPr>
          <p:nvPr>
            <p:ph sz="half" idx="2"/>
          </p:nvPr>
        </p:nvSpPr>
        <p:spPr>
          <a:xfrm>
            <a:off x="4521200" y="1417638"/>
            <a:ext cx="4165600" cy="4708525"/>
          </a:xfrm>
        </p:spPr>
        <p:txBody>
          <a:bodyPr>
            <a:normAutofit/>
          </a:bodyPr>
          <a:lstStyle/>
          <a:p>
            <a:pPr>
              <a:buNone/>
            </a:pPr>
            <a:endParaRPr lang="en-US" dirty="0" smtClean="0"/>
          </a:p>
          <a:p>
            <a:pPr>
              <a:buNone/>
            </a:pPr>
            <a:endParaRPr lang="en-US" dirty="0" smtClean="0"/>
          </a:p>
          <a:p>
            <a:pPr>
              <a:buNone/>
            </a:pPr>
            <a:endParaRPr lang="en-US" dirty="0"/>
          </a:p>
        </p:txBody>
      </p:sp>
      <p:pic>
        <p:nvPicPr>
          <p:cNvPr id="4" name="Picture 3" descr="ani_haha (1).gif"/>
          <p:cNvPicPr>
            <a:picLocks noChangeAspect="1"/>
          </p:cNvPicPr>
          <p:nvPr/>
        </p:nvPicPr>
        <p:blipFill>
          <a:blip r:embed="rId4"/>
          <a:stretch>
            <a:fillRect/>
          </a:stretch>
        </p:blipFill>
        <p:spPr>
          <a:xfrm>
            <a:off x="457200" y="56321"/>
            <a:ext cx="1878196" cy="1721679"/>
          </a:xfrm>
          <a:prstGeom prst="rect">
            <a:avLst/>
          </a:prstGeom>
        </p:spPr>
      </p:pic>
      <p:pic>
        <p:nvPicPr>
          <p:cNvPr id="8" name="Picture 7"/>
          <p:cNvPicPr>
            <a:picLocks noChangeAspect="1"/>
          </p:cNvPicPr>
          <p:nvPr/>
        </p:nvPicPr>
        <p:blipFill>
          <a:blip r:embed="rId5"/>
          <a:stretch>
            <a:fillRect/>
          </a:stretch>
        </p:blipFill>
        <p:spPr>
          <a:xfrm>
            <a:off x="3771900" y="659211"/>
            <a:ext cx="4914900" cy="5271521"/>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339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84200" y="338266"/>
            <a:ext cx="7861300" cy="64633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txBody>
          <a:bodyPr wrap="square">
            <a:spAutoFit/>
          </a:bodyPr>
          <a:lstStyle/>
          <a:p>
            <a:pPr algn="ctr"/>
            <a:r>
              <a:rPr lang="en-US" altLang="ja-JP" sz="3600" dirty="0" smtClean="0"/>
              <a:t>Unlock the Mystery of the Common Core</a:t>
            </a:r>
            <a:endParaRPr lang="en-US" sz="3600" dirty="0"/>
          </a:p>
        </p:txBody>
      </p:sp>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pic>
        <p:nvPicPr>
          <p:cNvPr id="11" name="Picture 10"/>
          <p:cNvPicPr>
            <a:picLocks noChangeAspect="1"/>
          </p:cNvPicPr>
          <p:nvPr/>
        </p:nvPicPr>
        <p:blipFill>
          <a:blip r:embed="rId3"/>
          <a:srcRect l="63043"/>
          <a:stretch>
            <a:fillRect/>
          </a:stretch>
        </p:blipFill>
        <p:spPr>
          <a:xfrm>
            <a:off x="1168400" y="1400928"/>
            <a:ext cx="6794500" cy="5002402"/>
          </a:xfrm>
          <a:prstGeom prst="rect">
            <a:avLst/>
          </a:prstGeom>
          <a:ln>
            <a:noFill/>
          </a:ln>
          <a:effectLst>
            <a:softEdge rad="112500"/>
          </a:effec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4367535"/>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889000" y="762000"/>
            <a:ext cx="6731000" cy="15557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txBody>
          <a:bodyPr wrap="square">
            <a:spAutoFit/>
          </a:bodyPr>
          <a:lstStyle/>
          <a:p>
            <a:pPr algn="ctr"/>
            <a:r>
              <a:rPr lang="ja-JP" altLang="en-US" sz="4800" dirty="0"/>
              <a:t>“</a:t>
            </a:r>
            <a:r>
              <a:rPr lang="en-US" sz="4800" dirty="0"/>
              <a:t>Read like a detective, </a:t>
            </a:r>
            <a:r>
              <a:rPr lang="en-US" sz="4800" dirty="0">
                <a:solidFill>
                  <a:srgbClr val="000000"/>
                </a:solidFill>
              </a:rPr>
              <a:t>write like a reporter</a:t>
            </a:r>
            <a:r>
              <a:rPr lang="en-US" sz="4800" dirty="0"/>
              <a:t>.</a:t>
            </a:r>
            <a:r>
              <a:rPr lang="ja-JP" altLang="en-US" sz="4800" dirty="0"/>
              <a:t>”</a:t>
            </a:r>
            <a:endParaRPr lang="en-US" sz="4000" dirty="0"/>
          </a:p>
        </p:txBody>
      </p:sp>
      <p:pic>
        <p:nvPicPr>
          <p:cNvPr id="4" name="Picture 3" descr="79868500.jpg"/>
          <p:cNvPicPr>
            <a:picLocks noChangeAspect="1"/>
          </p:cNvPicPr>
          <p:nvPr/>
        </p:nvPicPr>
        <p:blipFill>
          <a:blip r:embed="rId3"/>
          <a:stretch>
            <a:fillRect/>
          </a:stretch>
        </p:blipFill>
        <p:spPr>
          <a:xfrm>
            <a:off x="5002911" y="2317750"/>
            <a:ext cx="3392678" cy="4464050"/>
          </a:xfrm>
          <a:prstGeom prst="rect">
            <a:avLst/>
          </a:prstGeom>
        </p:spPr>
      </p:pic>
      <p:pic>
        <p:nvPicPr>
          <p:cNvPr id="5" name="Picture 4" descr="146770028.jpg"/>
          <p:cNvPicPr>
            <a:picLocks noChangeAspect="1"/>
          </p:cNvPicPr>
          <p:nvPr/>
        </p:nvPicPr>
        <p:blipFill>
          <a:blip r:embed="rId4"/>
          <a:stretch>
            <a:fillRect/>
          </a:stretch>
        </p:blipFill>
        <p:spPr>
          <a:xfrm>
            <a:off x="723900" y="2317750"/>
            <a:ext cx="3041650" cy="4287942"/>
          </a:xfrm>
          <a:prstGeom prst="rect">
            <a:avLst/>
          </a:prstGeom>
        </p:spPr>
      </p:pic>
      <p:sp>
        <p:nvSpPr>
          <p:cNvPr id="6" name="TextBox 5"/>
          <p:cNvSpPr txBox="1"/>
          <p:nvPr/>
        </p:nvSpPr>
        <p:spPr>
          <a:xfrm>
            <a:off x="1498600" y="2921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4367535"/>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marL="0"/>
            <a:r>
              <a:rPr lang="en-US" sz="3600" b="1" dirty="0"/>
              <a:t>Newspaper in Education (NIE)</a:t>
            </a:r>
          </a:p>
        </p:txBody>
      </p:sp>
      <p:sp>
        <p:nvSpPr>
          <p:cNvPr id="73731" name="Rectangle 1027"/>
          <p:cNvSpPr>
            <a:spLocks noGrp="1" noChangeArrowheads="1"/>
          </p:cNvSpPr>
          <p:nvPr>
            <p:ph type="body" idx="1"/>
          </p:nvPr>
        </p:nvSpPr>
        <p:spPr>
          <a:xfrm>
            <a:off x="838200" y="1587500"/>
            <a:ext cx="7693025" cy="4059237"/>
          </a:xfrm>
        </p:spPr>
        <p:txBody>
          <a:bodyPr/>
          <a:lstStyle/>
          <a:p>
            <a:pPr marL="342900">
              <a:lnSpc>
                <a:spcPct val="80000"/>
              </a:lnSpc>
              <a:buFont typeface="Wingdings 3" pitchFamily="1" charset="2"/>
              <a:buChar char="â"/>
            </a:pPr>
            <a:r>
              <a:rPr lang="en-US" sz="2800" b="1" dirty="0"/>
              <a:t>The Tampa Bay Times </a:t>
            </a:r>
            <a:r>
              <a:rPr lang="en-US" sz="2800" b="1" dirty="0" smtClean="0"/>
              <a:t>NIE </a:t>
            </a:r>
            <a:r>
              <a:rPr lang="en-US" sz="2800" b="1" dirty="0"/>
              <a:t>program is a cooperative effort between schools and the Times to promote the use of newspapers in print and electronic form as educational resources. </a:t>
            </a:r>
          </a:p>
          <a:p>
            <a:pPr marL="342900">
              <a:lnSpc>
                <a:spcPct val="80000"/>
              </a:lnSpc>
              <a:buFont typeface="Wingdings 3" pitchFamily="1" charset="2"/>
              <a:buChar char="â"/>
            </a:pPr>
            <a:endParaRPr lang="en-US" sz="2800" b="1" dirty="0"/>
          </a:p>
          <a:p>
            <a:pPr marL="342900">
              <a:lnSpc>
                <a:spcPct val="80000"/>
              </a:lnSpc>
              <a:buFont typeface="Wingdings 3" pitchFamily="1" charset="2"/>
              <a:buChar char="â"/>
            </a:pPr>
            <a:r>
              <a:rPr lang="en-US" sz="2800" b="1" dirty="0"/>
              <a:t>The goal of NIE is to build future, life-long readers, productive citizens and critical thinkers.</a:t>
            </a:r>
          </a:p>
        </p:txBody>
      </p:sp>
      <p:pic>
        <p:nvPicPr>
          <p:cNvPr id="4" name="Picture 3"/>
          <p:cNvPicPr>
            <a:picLocks noChangeAspect="1"/>
          </p:cNvPicPr>
          <p:nvPr/>
        </p:nvPicPr>
        <p:blipFill>
          <a:blip r:embed="rId2"/>
          <a:srcRect r="79593" b="8235"/>
          <a:stretch>
            <a:fillRect/>
          </a:stretch>
        </p:blipFill>
        <p:spPr>
          <a:xfrm>
            <a:off x="7080250" y="4699000"/>
            <a:ext cx="1847850" cy="1981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3730">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P spid="73731" grpId="0" build="p" bldLvl="2"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762000" y="1676400"/>
            <a:ext cx="7696200" cy="4876800"/>
          </a:xfrm>
          <a:ln/>
        </p:spPr>
        <p:txBody>
          <a:bodyPr rIns="132080">
            <a:normAutofit/>
          </a:bodyPr>
          <a:lstStyle/>
          <a:p>
            <a:pPr>
              <a:lnSpc>
                <a:spcPct val="90000"/>
              </a:lnSpc>
              <a:spcAft>
                <a:spcPts val="1200"/>
              </a:spcAft>
            </a:pPr>
            <a:r>
              <a:rPr lang="en-US" sz="2400" b="1" dirty="0"/>
              <a:t>The Tampa Bay Times Newspaper in Education program provides free resources to Citrus, Hernando, Hillsborough, Manatee, Pasco and Pinellas counties</a:t>
            </a:r>
            <a:r>
              <a:rPr lang="en-US" sz="2400" b="1" dirty="0" smtClean="0"/>
              <a:t>.</a:t>
            </a:r>
          </a:p>
          <a:p>
            <a:pPr lvl="1">
              <a:lnSpc>
                <a:spcPct val="90000"/>
              </a:lnSpc>
              <a:spcAft>
                <a:spcPts val="1200"/>
              </a:spcAft>
              <a:buFont typeface="Wingdings" pitchFamily="1" charset="2"/>
              <a:buChar char="Ø"/>
            </a:pPr>
            <a:r>
              <a:rPr lang="en-US" sz="2400" b="1" dirty="0"/>
              <a:t>The TBT NIE provides more than 5-million newspapers, electronic licenses and curriculum guides to classrooms around Tampa Bay each year</a:t>
            </a:r>
            <a:endParaRPr lang="en-US" sz="2400" b="1" dirty="0" smtClean="0"/>
          </a:p>
          <a:p>
            <a:pPr lvl="1">
              <a:lnSpc>
                <a:spcPct val="90000"/>
              </a:lnSpc>
              <a:spcAft>
                <a:spcPts val="1200"/>
              </a:spcAft>
              <a:buFont typeface="Wingdings" pitchFamily="1" charset="2"/>
              <a:buChar char="Ø"/>
            </a:pPr>
            <a:r>
              <a:rPr lang="en-US" sz="2400" b="1" dirty="0" smtClean="0"/>
              <a:t>TBT </a:t>
            </a:r>
            <a:r>
              <a:rPr lang="en-US" sz="2400" b="1" dirty="0"/>
              <a:t>NIE hosts teacher </a:t>
            </a:r>
            <a:r>
              <a:rPr lang="en-US" sz="2400" b="1" dirty="0" smtClean="0"/>
              <a:t>workshops</a:t>
            </a:r>
          </a:p>
          <a:p>
            <a:pPr lvl="1">
              <a:lnSpc>
                <a:spcPct val="90000"/>
              </a:lnSpc>
              <a:spcAft>
                <a:spcPts val="1200"/>
              </a:spcAft>
              <a:buFont typeface="Wingdings" pitchFamily="1" charset="2"/>
              <a:buChar char="Ø"/>
            </a:pPr>
            <a:r>
              <a:rPr lang="en-US" sz="2400" b="1" dirty="0"/>
              <a:t>TBT NIE provides teachers with free lesson plans in print and online – </a:t>
            </a:r>
            <a:r>
              <a:rPr lang="en-US" sz="2400" b="1" dirty="0" err="1"/>
              <a:t>www.tampabay.com/nie</a:t>
            </a:r>
            <a:r>
              <a:rPr lang="en-US" sz="2400" b="1" dirty="0"/>
              <a:t>.</a:t>
            </a:r>
          </a:p>
        </p:txBody>
      </p:sp>
      <p:sp>
        <p:nvSpPr>
          <p:cNvPr id="5127" name="Rectangle 7"/>
          <p:cNvSpPr>
            <a:spLocks noGrp="1" noChangeArrowheads="1"/>
          </p:cNvSpPr>
          <p:nvPr>
            <p:ph type="title"/>
          </p:nvPr>
        </p:nvSpPr>
        <p:spPr/>
        <p:txBody>
          <a:bodyPr/>
          <a:lstStyle/>
          <a:p>
            <a:r>
              <a:rPr lang="en-US" sz="3600" b="1" dirty="0"/>
              <a:t>Times NIE services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127">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122">
                                            <p:txEl>
                                              <p:pRg st="0" end="0"/>
                                            </p:txEl>
                                          </p:spTgt>
                                        </p:tgtEl>
                                        <p:attrNameLst>
                                          <p:attrName>style.visibility</p:attrName>
                                        </p:attrNameLst>
                                      </p:cBhvr>
                                      <p:to>
                                        <p:strVal val="visible"/>
                                      </p:to>
                                    </p:set>
                                    <p:anim calcmode="lin" valueType="num">
                                      <p:cBhvr additive="base">
                                        <p:cTn id="11"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 calcmode="lin" valueType="num">
                                      <p:cBhvr additive="base">
                                        <p:cTn id="17"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22">
                                            <p:txEl>
                                              <p:pRg st="2" end="2"/>
                                            </p:txEl>
                                          </p:spTgt>
                                        </p:tgtEl>
                                        <p:attrNameLst>
                                          <p:attrName>style.visibility</p:attrName>
                                        </p:attrNameLst>
                                      </p:cBhvr>
                                      <p:to>
                                        <p:strVal val="visible"/>
                                      </p:to>
                                    </p:set>
                                    <p:anim calcmode="lin" valueType="num">
                                      <p:cBhvr additive="base">
                                        <p:cTn id="23"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122">
                                            <p:txEl>
                                              <p:pRg st="3" end="3"/>
                                            </p:txEl>
                                          </p:spTgt>
                                        </p:tgtEl>
                                        <p:attrNameLst>
                                          <p:attrName>style.visibility</p:attrName>
                                        </p:attrNameLst>
                                      </p:cBhvr>
                                      <p:to>
                                        <p:strVal val="visible"/>
                                      </p:to>
                                    </p:set>
                                    <p:anim calcmode="lin" valueType="num">
                                      <p:cBhvr additive="base">
                                        <p:cTn id="29"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bldLvl="3" autoUpdateAnimBg="0"/>
      <p:bldP spid="5127" grpId="0"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marL="0"/>
            <a:r>
              <a:rPr lang="en-US" sz="3600" b="1" dirty="0"/>
              <a:t>Developing daily </a:t>
            </a:r>
            <a:r>
              <a:rPr lang="en-US" sz="3600" b="1" dirty="0" smtClean="0"/>
              <a:t>habits</a:t>
            </a:r>
            <a:endParaRPr lang="en-US" sz="3600" b="1" dirty="0"/>
          </a:p>
        </p:txBody>
      </p:sp>
      <p:sp>
        <p:nvSpPr>
          <p:cNvPr id="74755" name="Rectangle 3"/>
          <p:cNvSpPr>
            <a:spLocks noGrp="1" noChangeArrowheads="1"/>
          </p:cNvSpPr>
          <p:nvPr>
            <p:ph type="body" idx="1"/>
          </p:nvPr>
        </p:nvSpPr>
        <p:spPr>
          <a:xfrm>
            <a:off x="457200" y="812800"/>
            <a:ext cx="8394700" cy="5588000"/>
          </a:xfrm>
        </p:spPr>
        <p:txBody>
          <a:bodyPr/>
          <a:lstStyle/>
          <a:p>
            <a:pPr marL="342900">
              <a:lnSpc>
                <a:spcPct val="90000"/>
              </a:lnSpc>
              <a:spcBef>
                <a:spcPct val="10000"/>
              </a:spcBef>
              <a:spcAft>
                <a:spcPts val="600"/>
              </a:spcAft>
              <a:buFont typeface="Wingdings" pitchFamily="1" charset="2"/>
              <a:buChar char="v"/>
            </a:pPr>
            <a:endParaRPr lang="en-US" sz="2400" b="1" dirty="0">
              <a:latin typeface="Franklin Gothic Medium" pitchFamily="1" charset="0"/>
            </a:endParaRPr>
          </a:p>
          <a:p>
            <a:pPr marL="342900">
              <a:lnSpc>
                <a:spcPct val="90000"/>
              </a:lnSpc>
              <a:spcBef>
                <a:spcPct val="10000"/>
              </a:spcBef>
              <a:spcAft>
                <a:spcPts val="600"/>
              </a:spcAft>
              <a:buFont typeface="Wingdings" pitchFamily="1" charset="2"/>
              <a:buChar char="v"/>
            </a:pPr>
            <a:r>
              <a:rPr lang="en-US" sz="2400" b="1" dirty="0"/>
              <a:t>Using the newspaper in your classroom and NIE curriculum on a regular basis helps students develop daily reading habits that they will carry through their lives.</a:t>
            </a:r>
            <a:r>
              <a:rPr lang="en-US" sz="2400" b="1" dirty="0" smtClean="0"/>
              <a:t> </a:t>
            </a:r>
          </a:p>
          <a:p>
            <a:pPr marL="342900">
              <a:lnSpc>
                <a:spcPct val="90000"/>
              </a:lnSpc>
              <a:spcBef>
                <a:spcPct val="10000"/>
              </a:spcBef>
              <a:spcAft>
                <a:spcPts val="600"/>
              </a:spcAft>
              <a:buFont typeface="Wingdings" pitchFamily="1" charset="2"/>
              <a:buChar char="v"/>
            </a:pPr>
            <a:r>
              <a:rPr lang="en-US" sz="2400" b="1" dirty="0"/>
              <a:t>The Times provides a vital link to the real world for students who too often do not realize the value of their academic programs. The study of today's critical issues, events and people helps students understand the past and see a role for themselves in their future world. </a:t>
            </a:r>
          </a:p>
        </p:txBody>
      </p:sp>
      <p:pic>
        <p:nvPicPr>
          <p:cNvPr id="8" name="Picture 7"/>
          <p:cNvPicPr>
            <a:picLocks noChangeAspect="1"/>
          </p:cNvPicPr>
          <p:nvPr/>
        </p:nvPicPr>
        <p:blipFill>
          <a:blip r:embed="rId2"/>
          <a:stretch>
            <a:fillRect/>
          </a:stretch>
        </p:blipFill>
        <p:spPr>
          <a:xfrm>
            <a:off x="5486400" y="4371975"/>
            <a:ext cx="2241550" cy="2241550"/>
          </a:xfrm>
          <a:prstGeom prst="rect">
            <a:avLst/>
          </a:prstGeom>
        </p:spPr>
      </p:pic>
      <p:pic>
        <p:nvPicPr>
          <p:cNvPr id="9" name="Picture 8"/>
          <p:cNvPicPr>
            <a:picLocks noChangeAspect="1"/>
          </p:cNvPicPr>
          <p:nvPr/>
        </p:nvPicPr>
        <p:blipFill>
          <a:blip r:embed="rId3"/>
          <a:stretch>
            <a:fillRect/>
          </a:stretch>
        </p:blipFill>
        <p:spPr>
          <a:xfrm>
            <a:off x="774700" y="4460875"/>
            <a:ext cx="2152650" cy="2152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4754">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4755">
                                            <p:txEl>
                                              <p:pRg st="1" end="1"/>
                                            </p:txEl>
                                          </p:spTgt>
                                        </p:tgtEl>
                                        <p:attrNameLst>
                                          <p:attrName>style.visibility</p:attrName>
                                        </p:attrNameLst>
                                      </p:cBhvr>
                                      <p:to>
                                        <p:strVal val="visible"/>
                                      </p:to>
                                    </p:set>
                                    <p:anim calcmode="lin" valueType="num">
                                      <p:cBhvr additive="base">
                                        <p:cTn id="11"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4755">
                                            <p:txEl>
                                              <p:pRg st="2" end="2"/>
                                            </p:txEl>
                                          </p:spTgt>
                                        </p:tgtEl>
                                        <p:attrNameLst>
                                          <p:attrName>style.visibility</p:attrName>
                                        </p:attrNameLst>
                                      </p:cBhvr>
                                      <p:to>
                                        <p:strVal val="visible"/>
                                      </p:to>
                                    </p:set>
                                    <p:anim calcmode="lin" valueType="num">
                                      <p:cBhvr additive="base">
                                        <p:cTn id="17"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P spid="74755" grpId="0" build="p" bldLvl="2"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65200" y="456246"/>
            <a:ext cx="6959600" cy="594144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4590</TotalTime>
  <Words>1294</Words>
  <Application>Microsoft Macintosh PowerPoint</Application>
  <PresentationFormat>On-screen Show (4:3)</PresentationFormat>
  <Paragraphs>141</Paragraphs>
  <Slides>33</Slides>
  <Notes>2</Notes>
  <HiddenSlides>0</HiddenSlides>
  <MMClips>0</MMClips>
  <ScaleCrop>false</ScaleCrop>
  <HeadingPairs>
    <vt:vector size="4" baseType="variant">
      <vt:variant>
        <vt:lpstr>Design Template</vt:lpstr>
      </vt:variant>
      <vt:variant>
        <vt:i4>1</vt:i4>
      </vt:variant>
      <vt:variant>
        <vt:lpstr>Slide Titles</vt:lpstr>
      </vt:variant>
      <vt:variant>
        <vt:i4>33</vt:i4>
      </vt:variant>
    </vt:vector>
  </HeadingPairs>
  <TitlesOfParts>
    <vt:vector size="34" baseType="lpstr">
      <vt:lpstr>Office Theme</vt:lpstr>
      <vt:lpstr>Unlocking the Mystery of the Common Core:</vt:lpstr>
      <vt:lpstr>What is Black and White &amp; Still Read All Over?</vt:lpstr>
      <vt:lpstr>What is Black and White &amp; Still Read All Over?</vt:lpstr>
      <vt:lpstr>Slide 4</vt:lpstr>
      <vt:lpstr>Slide 5</vt:lpstr>
      <vt:lpstr>Newspaper in Education (NIE)</vt:lpstr>
      <vt:lpstr>Times NIE services</vt:lpstr>
      <vt:lpstr>Developing daily habits</vt:lpstr>
      <vt:lpstr>Slide 9</vt:lpstr>
      <vt:lpstr>Cool features</vt:lpstr>
      <vt:lpstr>Access to the electronic edition</vt:lpstr>
      <vt:lpstr>CSI-R Model for Reading -&gt; Writing</vt:lpstr>
      <vt:lpstr>S: CCSS Standards</vt:lpstr>
      <vt:lpstr>I: Inquiry/investigation “Reading” like a detective: pg. 2 How have maps shaped how we see Florida?</vt:lpstr>
      <vt:lpstr>Reporting: </vt:lpstr>
      <vt:lpstr>I: Inquiry/investigation “Reading” like a detective: pg. 9 Essential Question: How does Jefferys’ map promote St. Augustine?</vt:lpstr>
      <vt:lpstr>Report: pg. 9 </vt:lpstr>
      <vt:lpstr>Close Reading for Map Texts: Library of Congress</vt:lpstr>
      <vt:lpstr>Close Reading for Map Texts: National Archives</vt:lpstr>
      <vt:lpstr>Slide 20</vt:lpstr>
      <vt:lpstr>What scarcity problem did Plant address? What were his incentives? What were the costs and benefits of his decisions? </vt:lpstr>
      <vt:lpstr>R: Report/response What were the costs and benefits to Henry B. Plant’s decision?</vt:lpstr>
      <vt:lpstr>Slide 23</vt:lpstr>
      <vt:lpstr>Slide 24</vt:lpstr>
      <vt:lpstr>R: Report/response </vt:lpstr>
      <vt:lpstr>Research (W7-9)</vt:lpstr>
      <vt:lpstr>http://fcit.usf.edu/florida/maps/index.htm </vt:lpstr>
      <vt:lpstr>Slide 28</vt:lpstr>
      <vt:lpstr>Slide 29</vt:lpstr>
      <vt:lpstr>Slide 30</vt:lpstr>
      <vt:lpstr>Deconstruct the Ad. Pg 16</vt:lpstr>
      <vt:lpstr> </vt:lpstr>
      <vt:lpstr>Slide 33</vt:lpstr>
    </vt:vector>
  </TitlesOfParts>
  <Company>University of South Florida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Todd</dc:creator>
  <cp:lastModifiedBy>Deborah Kozdras</cp:lastModifiedBy>
  <cp:revision>57</cp:revision>
  <cp:lastPrinted>2013-04-30T20:34:37Z</cp:lastPrinted>
  <dcterms:created xsi:type="dcterms:W3CDTF">2013-10-29T18:52:57Z</dcterms:created>
  <dcterms:modified xsi:type="dcterms:W3CDTF">2013-10-29T20:35:44Z</dcterms:modified>
</cp:coreProperties>
</file>