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51" r:id="rId3"/>
    <p:sldId id="352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8FC"/>
    <a:srgbClr val="99CCFF"/>
    <a:srgbClr val="00FFFF"/>
    <a:srgbClr val="C2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78" autoAdjust="0"/>
  </p:normalViewPr>
  <p:slideViewPr>
    <p:cSldViewPr snapToGrid="0">
      <p:cViewPr varScale="1">
        <p:scale>
          <a:sx n="76" d="100"/>
          <a:sy n="76" d="100"/>
        </p:scale>
        <p:origin x="1042" y="5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94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9E31D-2355-42B1-9254-CBBCB50046E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24B40-49BC-4725-986F-18792371F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05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6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6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2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3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65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73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7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43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20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68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52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54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15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47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2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52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71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48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4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Tx/>
              <a:buChar char="•"/>
              <a:defRPr/>
            </a:pPr>
            <a:endParaRPr lang="en-US" altLang="en-US" dirty="0">
              <a:latin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37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29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24B40-49BC-4725-986F-18792371F21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6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lnSpc>
                <a:spcPct val="80000"/>
              </a:lnSpc>
              <a:defRPr>
                <a:solidFill>
                  <a:schemeClr val="bg1"/>
                </a:solidFill>
                <a:latin typeface="Rockwell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bg1"/>
                </a:solidFill>
                <a:latin typeface="Rockwell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 tIns="0" bIns="0" anchor="t" anchorCtr="0">
            <a:noAutofit/>
          </a:bodyPr>
          <a:lstStyle>
            <a:lvl1pPr>
              <a:lnSpc>
                <a:spcPct val="80000"/>
              </a:lnSpc>
              <a:defRPr sz="3600" b="1">
                <a:solidFill>
                  <a:schemeClr val="bg1"/>
                </a:solidFill>
                <a:latin typeface="Rockwell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ockwell" pitchFamily="18" charset="0"/>
              </a:defRPr>
            </a:lvl1pPr>
            <a:lvl2pPr>
              <a:defRPr>
                <a:solidFill>
                  <a:schemeClr val="bg1"/>
                </a:solidFill>
                <a:latin typeface="Rockwell" pitchFamily="18" charset="0"/>
              </a:defRPr>
            </a:lvl2pPr>
            <a:lvl3pPr>
              <a:defRPr>
                <a:solidFill>
                  <a:schemeClr val="bg1"/>
                </a:solidFill>
                <a:latin typeface="Rockwell" pitchFamily="18" charset="0"/>
              </a:defRPr>
            </a:lvl3pPr>
            <a:lvl4pPr>
              <a:defRPr>
                <a:solidFill>
                  <a:schemeClr val="bg1"/>
                </a:solidFill>
                <a:latin typeface="Rockwell" pitchFamily="18" charset="0"/>
              </a:defRPr>
            </a:lvl4pPr>
            <a:lvl5pPr>
              <a:defRPr>
                <a:solidFill>
                  <a:schemeClr val="bg1"/>
                </a:solidFill>
                <a:latin typeface="Rockwell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CA169D-DCAB-4C9C-AA77-B0115EB9F563}" type="datetimeFigureOut">
              <a:rPr lang="en-US" smtClean="0"/>
              <a:pPr/>
              <a:t>10/4/2021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tabLst/>
              <a:defRPr sz="2800"/>
            </a:lvl1pPr>
            <a:lvl2pPr>
              <a:tabLst/>
              <a:defRPr sz="2400"/>
            </a:lvl2pPr>
            <a:lvl3pPr>
              <a:tabLst/>
              <a:defRPr sz="2000"/>
            </a:lvl3pPr>
            <a:lvl4pPr>
              <a:tabLst/>
              <a:defRPr sz="1800"/>
            </a:lvl4pPr>
            <a:lvl5pPr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5111750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0CA169D-DCAB-4C9C-AA77-B0115EB9F56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54239EE-A5B6-43B5-9CC1-3A1A3E3E5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Rockwell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Rockwell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Rockwell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Rockwell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Rockwell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f logotype-shad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5712145"/>
            <a:ext cx="3175685" cy="109728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4A33702-E4EC-4D28-95B9-DF17D03CB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36399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Educational Resources</a:t>
            </a:r>
            <a:br>
              <a:rPr lang="en-US" b="1" dirty="0"/>
            </a:br>
            <a:r>
              <a:rPr lang="en-US" b="1" dirty="0"/>
              <a:t>from the Southwest Florida </a:t>
            </a:r>
            <a:br>
              <a:rPr lang="en-US" b="1" dirty="0"/>
            </a:br>
            <a:r>
              <a:rPr lang="en-US" b="1" dirty="0"/>
              <a:t>Water Management District</a:t>
            </a: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58E3F7A2-A5D1-4C08-8532-CBD422892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142251"/>
            <a:ext cx="6400800" cy="575268"/>
          </a:xfrm>
        </p:spPr>
        <p:txBody>
          <a:bodyPr>
            <a:normAutofit/>
          </a:bodyPr>
          <a:lstStyle/>
          <a:p>
            <a:r>
              <a:rPr lang="en-US" sz="3000" dirty="0"/>
              <a:t>Presenter: Katherine Munson</a:t>
            </a: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6E4932D3-DF0B-444A-B4CE-E6A4AA184963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156664"/>
            <a:ext cx="4724400" cy="2946400"/>
            <a:chOff x="2209800" y="2743200"/>
            <a:chExt cx="4724400" cy="2946401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43E626D-A424-4756-B9F4-7D22B060D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5307" y="2878930"/>
              <a:ext cx="4426493" cy="265271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48DAB7B7-B576-4AFB-944F-12614DE27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566" y="2997992"/>
              <a:ext cx="4117975" cy="24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EC2EEA79-0A93-44C2-86EB-8E38381E3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2743200"/>
              <a:ext cx="4724400" cy="2946401"/>
            </a:xfrm>
            <a:prstGeom prst="rect">
              <a:avLst/>
            </a:prstGeom>
            <a:noFill/>
            <a:ln w="57150" algn="ctr">
              <a:solidFill>
                <a:srgbClr val="BF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746B-E72C-4A83-B5FF-2396E72B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How SWFWMD educates youth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BEFEDF5C-1A31-48E1-A916-6337B1B9A490}"/>
              </a:ext>
            </a:extLst>
          </p:cNvPr>
          <p:cNvSpPr txBox="1">
            <a:spLocks noChangeArrowheads="1"/>
          </p:cNvSpPr>
          <p:nvPr/>
        </p:nvSpPr>
        <p:spPr>
          <a:xfrm>
            <a:off x="380999" y="1649412"/>
            <a:ext cx="8050619" cy="42787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3400" b="1" dirty="0"/>
              <a:t>Educational Resources</a:t>
            </a:r>
          </a:p>
          <a:p>
            <a:pPr>
              <a:spcBef>
                <a:spcPts val="600"/>
              </a:spcBef>
              <a:defRPr/>
            </a:pPr>
            <a:r>
              <a:rPr lang="en-US" sz="3400" b="1" dirty="0"/>
              <a:t>School Board Funding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3000" dirty="0"/>
              <a:t>Grade-level field studies 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600" dirty="0"/>
              <a:t>Polk Nature Discovery Center third- through fifth-grade program in Polk County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3000" dirty="0"/>
              <a:t>Teacher training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600" dirty="0"/>
              <a:t>Project WET and others </a:t>
            </a:r>
          </a:p>
          <a:p>
            <a:pPr marL="969264" lvl="2" indent="-457200"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en-US" sz="3000" dirty="0"/>
              <a:t>Envirothon funding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600" dirty="0"/>
              <a:t>Transportation for participating teams</a:t>
            </a:r>
            <a:endParaRPr lang="en-US" sz="3000" dirty="0"/>
          </a:p>
          <a:p>
            <a:pPr>
              <a:spcBef>
                <a:spcPts val="600"/>
              </a:spcBef>
              <a:defRPr/>
            </a:pPr>
            <a:endParaRPr lang="en-US" sz="3400" dirty="0">
              <a:latin typeface="Calibri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sz="2700" dirty="0">
              <a:latin typeface="Calibri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en-US" sz="3500" dirty="0">
              <a:latin typeface="Calibri" pitchFamily="34" charset="0"/>
            </a:endParaRP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64BE32F-EB77-448B-B538-467C2516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9240">
            <a:off x="6198214" y="3388617"/>
            <a:ext cx="23161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476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E9020-098E-4E90-A90C-26139A84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Splash! School Grants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6F50B97-4CCC-4A52-A44E-7EF36E0D7084}"/>
              </a:ext>
            </a:extLst>
          </p:cNvPr>
          <p:cNvSpPr txBox="1">
            <a:spLocks/>
          </p:cNvSpPr>
          <p:nvPr/>
        </p:nvSpPr>
        <p:spPr bwMode="auto">
          <a:xfrm>
            <a:off x="722313" y="1219200"/>
            <a:ext cx="762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•"/>
              <a:defRPr/>
            </a:pPr>
            <a:r>
              <a:rPr lang="en-US" sz="2600" kern="0" dirty="0">
                <a:solidFill>
                  <a:schemeClr val="bg1"/>
                </a:solidFill>
                <a:latin typeface="Rockwell" panose="02060603020205020403" pitchFamily="18" charset="0"/>
              </a:rPr>
              <a:t>Available to public and charter school teachers, grades K-12</a:t>
            </a:r>
          </a:p>
          <a:p>
            <a:pPr marL="342900" indent="-342900">
              <a:buFontTx/>
              <a:buChar char="•"/>
              <a:defRPr/>
            </a:pPr>
            <a:endParaRPr lang="en-US" sz="2400" kern="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2600" kern="0" dirty="0">
                <a:solidFill>
                  <a:schemeClr val="bg1"/>
                </a:solidFill>
                <a:latin typeface="Rockwell" panose="02060603020205020403" pitchFamily="18" charset="0"/>
              </a:rPr>
              <a:t>Up to $3,000 awarded per school</a:t>
            </a:r>
          </a:p>
          <a:p>
            <a:pPr marL="342900" indent="-342900">
              <a:buFontTx/>
              <a:buChar char="•"/>
              <a:defRPr/>
            </a:pPr>
            <a:endParaRPr lang="en-US" sz="2400" kern="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342900" indent="-342900">
              <a:buFontTx/>
              <a:buChar char="•"/>
              <a:defRPr/>
            </a:pPr>
            <a:r>
              <a:rPr lang="en-US" sz="2600" kern="0" dirty="0">
                <a:solidFill>
                  <a:schemeClr val="bg1"/>
                </a:solidFill>
                <a:latin typeface="Rockwell" panose="02060603020205020403" pitchFamily="18" charset="0"/>
              </a:rPr>
              <a:t>Grants follow one of four templates and provide hands-on learning opportunities</a:t>
            </a:r>
          </a:p>
          <a:p>
            <a:pPr marL="342900" indent="-342900">
              <a:buFontTx/>
              <a:buChar char="•"/>
              <a:defRPr/>
            </a:pPr>
            <a:endParaRPr lang="en-US" sz="2800" kern="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endParaRPr lang="en-US" sz="2800" kern="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3200" kern="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Calibri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3D3B68-569F-47BF-B032-15611280A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35001"/>
          <a:stretch>
            <a:fillRect/>
          </a:stretch>
        </p:blipFill>
        <p:spPr bwMode="auto">
          <a:xfrm>
            <a:off x="616226" y="4159597"/>
            <a:ext cx="3552549" cy="250313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0514131045b">
            <a:extLst>
              <a:ext uri="{FF2B5EF4-FFF2-40B4-BE49-F238E27FC236}">
                <a16:creationId xmlns:a16="http://schemas.microsoft.com/office/drawing/2014/main" id="{51E0A9BB-782B-4D9A-8B05-9247859E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" b="15881"/>
          <a:stretch>
            <a:fillRect/>
          </a:stretch>
        </p:blipFill>
        <p:spPr bwMode="auto">
          <a:xfrm>
            <a:off x="4516598" y="4159595"/>
            <a:ext cx="4090827" cy="250314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62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D282-9612-4174-84F2-80649788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SWFWMD Website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A3BDD96-85D1-4CA9-9FB2-08B0571A2ECD}"/>
              </a:ext>
            </a:extLst>
          </p:cNvPr>
          <p:cNvSpPr txBox="1">
            <a:spLocks/>
          </p:cNvSpPr>
          <p:nvPr/>
        </p:nvSpPr>
        <p:spPr bwMode="auto">
          <a:xfrm>
            <a:off x="0" y="1258956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600" b="1" kern="0" dirty="0">
                <a:solidFill>
                  <a:schemeClr val="bg1"/>
                </a:solidFill>
                <a:latin typeface="Rockwell" panose="02060603020205020403" pitchFamily="18" charset="0"/>
              </a:rPr>
              <a:t>WaterMatters.org</a:t>
            </a:r>
          </a:p>
          <a:p>
            <a:pPr>
              <a:defRPr/>
            </a:pPr>
            <a:endParaRPr lang="en-US" sz="2800" kern="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3200" kern="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569FF-6CD2-41B8-8B57-A698BADFB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" r="50833" b="6259"/>
          <a:stretch>
            <a:fillRect/>
          </a:stretch>
        </p:blipFill>
        <p:spPr bwMode="auto">
          <a:xfrm>
            <a:off x="395288" y="2209800"/>
            <a:ext cx="8353425" cy="4191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34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1C337-F62F-402B-A22E-817643917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WaterMatters.org/Education</a:t>
            </a:r>
          </a:p>
        </p:txBody>
      </p:sp>
      <p:pic>
        <p:nvPicPr>
          <p:cNvPr id="3" name="Picture 1" descr="image002">
            <a:extLst>
              <a:ext uri="{FF2B5EF4-FFF2-40B4-BE49-F238E27FC236}">
                <a16:creationId xmlns:a16="http://schemas.microsoft.com/office/drawing/2014/main" id="{DE35B657-884C-4D59-A152-D98FBB9F9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4" b="13625"/>
          <a:stretch>
            <a:fillRect/>
          </a:stretch>
        </p:blipFill>
        <p:spPr bwMode="auto">
          <a:xfrm>
            <a:off x="574675" y="1524000"/>
            <a:ext cx="7994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E5C87D-0994-475F-87EB-3FD70514F927}"/>
              </a:ext>
            </a:extLst>
          </p:cNvPr>
          <p:cNvCxnSpPr>
            <a:cxnSpLocks/>
          </p:cNvCxnSpPr>
          <p:nvPr/>
        </p:nvCxnSpPr>
        <p:spPr bwMode="auto">
          <a:xfrm flipV="1">
            <a:off x="1981200" y="4557713"/>
            <a:ext cx="0" cy="91440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A1455B2-0FDF-4A6C-AEB2-7C632146D04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72000" y="4559300"/>
            <a:ext cx="0" cy="91440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398EE3-BE54-4469-ACDC-9A78C34993F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62800" y="4557713"/>
            <a:ext cx="0" cy="91440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3B1730-2792-47E8-913B-AB4286525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483225"/>
            <a:ext cx="2590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chemeClr val="bg1"/>
                </a:solidFill>
                <a:latin typeface="Rockwell" panose="02060603020205020403" pitchFamily="18" charset="0"/>
                <a:cs typeface="Calibri" panose="020F0502020204030204" pitchFamily="34" charset="0"/>
              </a:rPr>
              <a:t>Teacher 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A0644-CD39-4E0B-8171-27579383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486400"/>
            <a:ext cx="2590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chemeClr val="bg1"/>
                </a:solidFill>
                <a:latin typeface="Rockwell" panose="02060603020205020403" pitchFamily="18" charset="0"/>
                <a:cs typeface="Calibri" panose="020F0502020204030204" pitchFamily="34" charset="0"/>
              </a:rPr>
              <a:t>Free Publications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015D4-1CFD-44D0-8248-25B4CA236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483225"/>
            <a:ext cx="2590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chemeClr val="bg1"/>
                </a:solidFill>
                <a:latin typeface="Rockwell" panose="02060603020205020403" pitchFamily="18" charset="0"/>
                <a:cs typeface="Calibri" panose="020F0502020204030204" pitchFamily="34" charset="0"/>
              </a:rPr>
              <a:t>Splash! </a:t>
            </a:r>
            <a:br>
              <a:rPr lang="en-US" altLang="en-US" sz="3200" dirty="0">
                <a:solidFill>
                  <a:schemeClr val="bg1"/>
                </a:solidFill>
                <a:latin typeface="Rockwell" panose="02060603020205020403" pitchFamily="18" charset="0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chemeClr val="bg1"/>
                </a:solidFill>
                <a:latin typeface="Rockwell" panose="02060603020205020403" pitchFamily="18" charset="0"/>
                <a:cs typeface="Calibri" panose="020F0502020204030204" pitchFamily="34" charset="0"/>
              </a:rPr>
              <a:t>Grants</a:t>
            </a:r>
          </a:p>
        </p:txBody>
      </p:sp>
    </p:spTree>
    <p:extLst>
      <p:ext uri="{BB962C8B-B14F-4D97-AF65-F5344CB8AC3E}">
        <p14:creationId xmlns:p14="http://schemas.microsoft.com/office/powerpoint/2010/main" val="167208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CE1B-432D-45F5-A5F1-2B452E7B3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WaterMatter.org/Education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4C406EC-E8EF-485B-A2F4-C52EBC7A9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1905000"/>
            <a:ext cx="7543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bg1"/>
                </a:solidFill>
                <a:latin typeface="Rockwell" panose="02060603020205020403" pitchFamily="18" charset="0"/>
              </a:rPr>
              <a:t>VISIT THIS SITE!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Your one-stop-shop of </a:t>
            </a:r>
            <a:r>
              <a:rPr lang="en-US" altLang="en-US" i="1" dirty="0">
                <a:solidFill>
                  <a:schemeClr val="bg1"/>
                </a:solidFill>
                <a:latin typeface="Rockwell" panose="02060603020205020403" pitchFamily="18" charset="0"/>
              </a:rPr>
              <a:t>free</a:t>
            </a: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water-resources educational materials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Most resources are correlated to the state education standards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73A2869-5280-4FE5-AC70-F6812DBB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598">
            <a:off x="6591300" y="1519238"/>
            <a:ext cx="182403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995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07CE9-B95C-4A55-BA92-A9A1E446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Water Education Videos 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C882C4A6-D38C-4A90-A505-E74CEAB959F6}"/>
              </a:ext>
            </a:extLst>
          </p:cNvPr>
          <p:cNvSpPr txBox="1">
            <a:spLocks/>
          </p:cNvSpPr>
          <p:nvPr/>
        </p:nvSpPr>
        <p:spPr bwMode="auto">
          <a:xfrm>
            <a:off x="5410200" y="914400"/>
            <a:ext cx="3429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  <a:cs typeface="Tahoma" panose="020B0604030504040204" pitchFamily="34" charset="0"/>
              </a:rPr>
              <a:t>Water cycle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  <a:cs typeface="Tahoma" panose="020B0604030504040204" pitchFamily="34" charset="0"/>
              </a:rPr>
              <a:t>Water habitats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  <a:cs typeface="Tahoma" panose="020B0604030504040204" pitchFamily="34" charset="0"/>
              </a:rPr>
              <a:t>Wetlands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  <a:cs typeface="Tahoma" panose="020B0604030504040204" pitchFamily="34" charset="0"/>
              </a:rPr>
              <a:t>Watersheds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  <a:cs typeface="Tahoma" panose="020B0604030504040204" pitchFamily="34" charset="0"/>
              </a:rPr>
              <a:t>Groundwater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  <a:cs typeface="Tahoma" panose="020B0604030504040204" pitchFamily="34" charset="0"/>
              </a:rPr>
              <a:t>Water quality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  <a:cs typeface="Tahoma" panose="020B0604030504040204" pitchFamily="34" charset="0"/>
              </a:rPr>
              <a:t>Alternative water supply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E9035A3-73B8-49EE-A993-0722723E9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31705" r="59903" b="7976"/>
          <a:stretch>
            <a:fillRect/>
          </a:stretch>
        </p:blipFill>
        <p:spPr bwMode="auto">
          <a:xfrm>
            <a:off x="417513" y="1165225"/>
            <a:ext cx="4592637" cy="25828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93CF34E-4C3C-44F0-A7B0-1975C4935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27805" r="59937" b="11694"/>
          <a:stretch>
            <a:fillRect/>
          </a:stretch>
        </p:blipFill>
        <p:spPr bwMode="auto">
          <a:xfrm>
            <a:off x="417513" y="3968750"/>
            <a:ext cx="4591050" cy="25812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59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7040-8E32-4804-AB7D-016A6E53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Virtual Watershed Excursions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56ECEDD-DFFE-47FB-B019-456C2C00A9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24909" r="14402" b="15894"/>
          <a:stretch/>
        </p:blipFill>
        <p:spPr bwMode="auto">
          <a:xfrm>
            <a:off x="457200" y="1219474"/>
            <a:ext cx="8229600" cy="356124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838C77AE-477D-4781-8DDF-01A364AB3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03" y="4790321"/>
            <a:ext cx="882760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Alafia River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Green Swamp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Hillsborough River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Peace River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Southern Coastal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Springs Coast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Withlacoochee River</a:t>
            </a:r>
          </a:p>
        </p:txBody>
      </p:sp>
    </p:spTree>
    <p:extLst>
      <p:ext uri="{BB962C8B-B14F-4D97-AF65-F5344CB8AC3E}">
        <p14:creationId xmlns:p14="http://schemas.microsoft.com/office/powerpoint/2010/main" val="1375984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B6121-EC7E-41D8-A1B4-3AFA8A456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9" t="28468" r="36279" b="58331"/>
          <a:stretch>
            <a:fillRect/>
          </a:stretch>
        </p:blipFill>
        <p:spPr bwMode="auto">
          <a:xfrm>
            <a:off x="1945482" y="679450"/>
            <a:ext cx="5253037" cy="15367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0DF44A-994D-4481-88D3-C69CA935C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43188"/>
            <a:ext cx="4654550" cy="1143000"/>
          </a:xfrm>
        </p:spPr>
        <p:txBody>
          <a:bodyPr/>
          <a:lstStyle/>
          <a:p>
            <a:pPr marL="571500" indent="-571500">
              <a:buFontTx/>
              <a:buChar char="•"/>
            </a:pPr>
            <a:r>
              <a:rPr lang="en-US" altLang="en-US" sz="3200" b="0" dirty="0">
                <a:solidFill>
                  <a:schemeClr val="bg1"/>
                </a:solidFill>
              </a:rPr>
              <a:t>Order</a:t>
            </a:r>
            <a:r>
              <a:rPr lang="en-US" altLang="en-US" sz="3200" b="0" dirty="0">
                <a:solidFill>
                  <a:schemeClr val="tx1"/>
                </a:solidFill>
              </a:rPr>
              <a:t> </a:t>
            </a:r>
            <a:r>
              <a:rPr lang="en-US" altLang="en-US" sz="3200" b="0" i="1" dirty="0">
                <a:solidFill>
                  <a:srgbClr val="FFFF00"/>
                </a:solidFill>
              </a:rPr>
              <a:t>free</a:t>
            </a:r>
            <a:r>
              <a:rPr lang="en-US" altLang="en-US" sz="3200" b="0" dirty="0">
                <a:solidFill>
                  <a:schemeClr val="tx1"/>
                </a:solidFill>
              </a:rPr>
              <a:t> </a:t>
            </a:r>
            <a:r>
              <a:rPr lang="en-US" altLang="en-US" sz="3200" b="0" dirty="0">
                <a:solidFill>
                  <a:schemeClr val="bg1"/>
                </a:solidFill>
              </a:rPr>
              <a:t>test kits</a:t>
            </a:r>
          </a:p>
        </p:txBody>
      </p:sp>
      <p:pic>
        <p:nvPicPr>
          <p:cNvPr id="5" name="Picture 3" descr="AA - Water Testing Matt">
            <a:extLst>
              <a:ext uri="{FF2B5EF4-FFF2-40B4-BE49-F238E27FC236}">
                <a16:creationId xmlns:a16="http://schemas.microsoft.com/office/drawing/2014/main" id="{F5C53C5C-8B94-4E24-A798-1A0CEC3DC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r="8478"/>
          <a:stretch>
            <a:fillRect/>
          </a:stretch>
        </p:blipFill>
        <p:spPr bwMode="auto">
          <a:xfrm>
            <a:off x="4776788" y="2643188"/>
            <a:ext cx="4062412" cy="35591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392DAB-3266-4951-B464-456C01C60A88}"/>
              </a:ext>
            </a:extLst>
          </p:cNvPr>
          <p:cNvSpPr txBox="1">
            <a:spLocks/>
          </p:cNvSpPr>
          <p:nvPr/>
        </p:nvSpPr>
        <p:spPr bwMode="auto">
          <a:xfrm>
            <a:off x="-341313" y="3270250"/>
            <a:ext cx="5018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Participate in the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24EC63-A038-4D25-8EAF-B9B1E843AEB4}"/>
              </a:ext>
            </a:extLst>
          </p:cNvPr>
          <p:cNvSpPr/>
          <p:nvPr/>
        </p:nvSpPr>
        <p:spPr bwMode="auto">
          <a:xfrm>
            <a:off x="854075" y="4197350"/>
            <a:ext cx="3455988" cy="1981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defRPr/>
            </a:pPr>
            <a:endParaRPr lang="en-US" dirty="0">
              <a:latin typeface="Times" charset="0"/>
            </a:endParaRPr>
          </a:p>
        </p:txBody>
      </p:sp>
      <p:pic>
        <p:nvPicPr>
          <p:cNvPr id="7" name="Picture 8" descr="Image result for world water monitoring challenge logo">
            <a:extLst>
              <a:ext uri="{FF2B5EF4-FFF2-40B4-BE49-F238E27FC236}">
                <a16:creationId xmlns:a16="http://schemas.microsoft.com/office/drawing/2014/main" id="{436AFD06-1794-4688-994B-3BFC56A62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4197350"/>
            <a:ext cx="3227387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825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F2C0C-F10F-4F6E-B271-1D568082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Hands-on Activity Ideas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DB7DF2E-EBD8-450E-91F6-BF102D28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5" t="19556" r="18590" b="2444"/>
          <a:stretch>
            <a:fillRect/>
          </a:stretch>
        </p:blipFill>
        <p:spPr bwMode="auto">
          <a:xfrm>
            <a:off x="1733550" y="1295400"/>
            <a:ext cx="5676900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596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F07A-2036-4E92-A485-F2A698F6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Classroom Conservation Challenge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91865CF-1588-48B1-A9DC-DDF209F91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7" t="25000" r="20215" b="17188"/>
          <a:stretch>
            <a:fillRect/>
          </a:stretch>
        </p:blipFill>
        <p:spPr bwMode="auto">
          <a:xfrm>
            <a:off x="487363" y="1981200"/>
            <a:ext cx="8269287" cy="4191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3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tateCountyNames5DistW">
            <a:extLst>
              <a:ext uri="{FF2B5EF4-FFF2-40B4-BE49-F238E27FC236}">
                <a16:creationId xmlns:a16="http://schemas.microsoft.com/office/drawing/2014/main" id="{A7C8A921-5DE6-49D5-BF7E-8CA882C77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3"/>
          <a:stretch>
            <a:fillRect/>
          </a:stretch>
        </p:blipFill>
        <p:spPr bwMode="auto">
          <a:xfrm>
            <a:off x="228600" y="599552"/>
            <a:ext cx="5076940" cy="6019800"/>
          </a:xfrm>
          <a:prstGeom prst="rect">
            <a:avLst/>
          </a:prstGeom>
          <a:solidFill>
            <a:srgbClr val="191919"/>
          </a:solidFill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9DA24990-06CE-4B1D-8830-02F400D5B3C3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456583" y="609600"/>
            <a:ext cx="3546740" cy="654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One of five water management districts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Responsible for managing and protecting water resources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Created by Chapter 373 F.S. Water Resources Act  (1972)</a:t>
            </a:r>
          </a:p>
          <a:p>
            <a:pPr eaLnBrk="1" hangingPunct="1">
              <a:spcBef>
                <a:spcPct val="0"/>
              </a:spcBef>
            </a:pPr>
            <a:endParaRPr lang="en-US" alt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1276B-ABA3-4F5E-9FD6-BF84254B3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Order</a:t>
            </a:r>
            <a:r>
              <a:rPr lang="en-US" dirty="0"/>
              <a:t> </a:t>
            </a:r>
            <a:r>
              <a:rPr lang="en-US" i="1" dirty="0"/>
              <a:t>FREE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Materials 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13BE057-07B1-4E91-AA1F-6FFFD2A6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23788" r="76723" b="5351"/>
          <a:stretch>
            <a:fillRect/>
          </a:stretch>
        </p:blipFill>
        <p:spPr bwMode="auto">
          <a:xfrm>
            <a:off x="560388" y="1447800"/>
            <a:ext cx="31242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>
            <a:extLst>
              <a:ext uri="{FF2B5EF4-FFF2-40B4-BE49-F238E27FC236}">
                <a16:creationId xmlns:a16="http://schemas.microsoft.com/office/drawing/2014/main" id="{F070DAD0-3239-441C-B944-AAC1F3873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362200"/>
            <a:ext cx="609600" cy="406400"/>
          </a:xfrm>
          <a:prstGeom prst="rightArrow">
            <a:avLst>
              <a:gd name="adj1" fmla="val 44028"/>
              <a:gd name="adj2" fmla="val 75639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32ED3403-8279-4DB2-8DE5-57580B4E4B98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2286000"/>
            <a:ext cx="3943350" cy="3048000"/>
            <a:chOff x="3683955" y="1700543"/>
            <a:chExt cx="4680897" cy="3501766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B590D977-2366-42BD-A6F4-918BB3230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46" t="19568" r="30504" b="8618"/>
            <a:stretch>
              <a:fillRect/>
            </a:stretch>
          </p:blipFill>
          <p:spPr bwMode="auto">
            <a:xfrm rot="-2399268">
              <a:off x="3683955" y="2350821"/>
              <a:ext cx="2057291" cy="285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A1F08C5E-53A8-4D88-B8ED-7A9897CCB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56" t="17307" r="26794" b="5086"/>
            <a:stretch>
              <a:fillRect/>
            </a:stretch>
          </p:blipFill>
          <p:spPr bwMode="auto">
            <a:xfrm rot="79495">
              <a:off x="4930359" y="1700543"/>
              <a:ext cx="2122332" cy="2948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78DCDB1-4019-44DC-A6E0-D4069CA39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6" t="8746" r="69167" b="5801"/>
            <a:stretch>
              <a:fillRect/>
            </a:stretch>
          </p:blipFill>
          <p:spPr bwMode="auto">
            <a:xfrm rot="2200468">
              <a:off x="6346868" y="2420921"/>
              <a:ext cx="2017984" cy="271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62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6F6C2-B0B1-4B02-B351-B820AEF39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POSTERS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4F6A56-9E52-400D-8C20-E825B8D9B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4" t="24359" r="34401" b="10770"/>
          <a:stretch>
            <a:fillRect/>
          </a:stretch>
        </p:blipFill>
        <p:spPr bwMode="auto">
          <a:xfrm>
            <a:off x="4876800" y="1174750"/>
            <a:ext cx="3251200" cy="45354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AA4998AD-20BA-4564-904F-CE8DFD46A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197600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Water Words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E58F7C6-443F-4FBC-8ADF-4BF19CDEF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498" y="5683250"/>
            <a:ext cx="40778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Common Species in west-central Florida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4551CA9-A10E-4017-A964-22FA97253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8672" r="32779" b="7008"/>
          <a:stretch>
            <a:fillRect/>
          </a:stretch>
        </p:blipFill>
        <p:spPr bwMode="auto">
          <a:xfrm>
            <a:off x="741363" y="1174750"/>
            <a:ext cx="3089275" cy="50196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53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5C58-3047-4CC4-B963-FE1EFB771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Find SWFWMD Online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C344DEB1-F73A-4F90-8814-47FE2CD5D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7091" r="83432" b="55893"/>
          <a:stretch>
            <a:fillRect/>
          </a:stretch>
        </p:blipFill>
        <p:spPr bwMode="auto">
          <a:xfrm>
            <a:off x="530225" y="1371600"/>
            <a:ext cx="247808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1F3ED57-051E-4D32-95EF-7170D3D2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t="13474" r="69334" b="41161"/>
          <a:stretch>
            <a:fillRect/>
          </a:stretch>
        </p:blipFill>
        <p:spPr bwMode="auto">
          <a:xfrm>
            <a:off x="3511550" y="1911350"/>
            <a:ext cx="510222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BD2778E-F3FF-45DD-BFBF-092E79B76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488" y="5764213"/>
            <a:ext cx="2500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@SWFWMD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67989BC3-F452-476A-830C-B28EFCA76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088" y="4981575"/>
            <a:ext cx="2589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@SWFWMD</a:t>
            </a:r>
          </a:p>
        </p:txBody>
      </p:sp>
      <p:pic>
        <p:nvPicPr>
          <p:cNvPr id="7" name="Picture 20" descr="Image result for pinterest logo">
            <a:extLst>
              <a:ext uri="{FF2B5EF4-FFF2-40B4-BE49-F238E27FC236}">
                <a16:creationId xmlns:a16="http://schemas.microsoft.com/office/drawing/2014/main" id="{CE917625-545B-4878-A4F5-7FD030C87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5056188"/>
            <a:ext cx="134461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E668FCBE-45B6-49D6-AF51-F3ABCBA77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4876800"/>
            <a:ext cx="8778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https://en.instagram-brand.com/wp-content/uploads/2016/11/glyph-icons2.png">
            <a:extLst>
              <a:ext uri="{FF2B5EF4-FFF2-40B4-BE49-F238E27FC236}">
                <a16:creationId xmlns:a16="http://schemas.microsoft.com/office/drawing/2014/main" id="{6A02D72B-5AE3-4230-A520-6312A664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3"/>
          <a:stretch>
            <a:fillRect/>
          </a:stretch>
        </p:blipFill>
        <p:spPr bwMode="auto">
          <a:xfrm>
            <a:off x="3570288" y="5784850"/>
            <a:ext cx="6191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22E84A48-6C09-4E53-AA59-CCD309865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550" y="1371600"/>
            <a:ext cx="51022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AC6E76F1-74A2-44D9-9FD4-DD598B3614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26100" y="1500188"/>
            <a:ext cx="0" cy="40481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6">
            <a:extLst>
              <a:ext uri="{FF2B5EF4-FFF2-40B4-BE49-F238E27FC236}">
                <a16:creationId xmlns:a16="http://schemas.microsoft.com/office/drawing/2014/main" id="{129ED92D-7CA6-419E-B622-1F1D0F2B7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397000"/>
            <a:ext cx="2962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WaterMattersTV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493ADEB0-85BC-4673-81D8-49D140F84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487488"/>
            <a:ext cx="18002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051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52A7-A1E7-4D96-9F7B-0FB53B5B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436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Contact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59FB90-8703-4E67-AC2F-9351629FCA22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981203"/>
            <a:ext cx="9144000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en-US" altLang="en-US" b="1" dirty="0"/>
              <a:t>Katherine Munson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dirty="0"/>
              <a:t>Senior Communications Coordinator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dirty="0"/>
              <a:t>Toll-free: 800.423.1476, ext. 4405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/>
              <a:t>Katherine.Munson@WaterMatters.org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Calibri" panose="020F0502020204030204" pitchFamily="34" charset="0"/>
              <a:buChar char="−"/>
              <a:defRPr/>
            </a:pPr>
            <a:endParaRPr lang="en-US" altLang="en-US" sz="8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n-US" dirty="0"/>
          </a:p>
          <a:p>
            <a:pPr>
              <a:lnSpc>
                <a:spcPct val="80000"/>
              </a:lnSpc>
              <a:defRPr/>
            </a:pP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58FD2-310F-4357-8AB1-06C1D74E4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5067" y="4005472"/>
            <a:ext cx="1265927" cy="242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23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D3C5-1200-40B9-AEB1-0A41F950CA7D}"/>
              </a:ext>
            </a:extLst>
          </p:cNvPr>
          <p:cNvSpPr txBox="1">
            <a:spLocks/>
          </p:cNvSpPr>
          <p:nvPr/>
        </p:nvSpPr>
        <p:spPr>
          <a:xfrm>
            <a:off x="457200" y="59436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Rockwell" pitchFamily="18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Areas of Responsibility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B3933AB-9089-4F82-ABDB-ADA5D5A12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76400"/>
            <a:ext cx="3733800" cy="295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Water Supply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Flood Protection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Water Quality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Natural Systems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8E1CA4B-34A0-4713-86A9-D74AFAF80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489325" cy="48307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66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519B8-E953-414A-AD5A-29B059189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Florida’s Water Supply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F09A582-90A7-4C6B-8174-4C08F4338199}"/>
              </a:ext>
            </a:extLst>
          </p:cNvPr>
          <p:cNvSpPr txBox="1">
            <a:spLocks noChangeArrowheads="1"/>
          </p:cNvSpPr>
          <p:nvPr/>
        </p:nvSpPr>
        <p:spPr>
          <a:xfrm>
            <a:off x="139147" y="2133600"/>
            <a:ext cx="3230217" cy="2971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>
                <a:cs typeface="Tahoma" panose="020B0604030504040204" pitchFamily="34" charset="0"/>
              </a:rPr>
              <a:t>53 inches of rain annually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cs typeface="Tahoma" panose="020B0604030504040204" pitchFamily="34" charset="0"/>
              </a:rPr>
              <a:t>60% of rainfall occurs June – Sept.</a:t>
            </a:r>
          </a:p>
          <a:p>
            <a:endParaRPr lang="en-US" alt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DED6AFC-9997-408B-B460-B1279C610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t="20990" r="19728" b="3400"/>
          <a:stretch>
            <a:fillRect/>
          </a:stretch>
        </p:blipFill>
        <p:spPr bwMode="auto">
          <a:xfrm>
            <a:off x="3581401" y="1828800"/>
            <a:ext cx="5334000" cy="47545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581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965A0-D9BE-4843-B9FC-050B9CD7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supplies majority of public water supply in our area.</a:t>
            </a:r>
          </a:p>
        </p:txBody>
      </p:sp>
      <p:pic>
        <p:nvPicPr>
          <p:cNvPr id="3" name="Picture 2" descr="L:\COM\Youth Ed Shared File\Graphics\The Floridan aquifer graphic.jpg">
            <a:extLst>
              <a:ext uri="{FF2B5EF4-FFF2-40B4-BE49-F238E27FC236}">
                <a16:creationId xmlns:a16="http://schemas.microsoft.com/office/drawing/2014/main" id="{B783595B-33ED-4FC4-86C0-2DCB95EFF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419975" cy="47894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22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1F5FD-C373-452C-B380-FE6D6EB8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Surface Water</a:t>
            </a:r>
          </a:p>
        </p:txBody>
      </p:sp>
      <p:pic>
        <p:nvPicPr>
          <p:cNvPr id="3" name="Picture 2" descr="Hillsborough River at Nature's Classroom">
            <a:extLst>
              <a:ext uri="{FF2B5EF4-FFF2-40B4-BE49-F238E27FC236}">
                <a16:creationId xmlns:a16="http://schemas.microsoft.com/office/drawing/2014/main" id="{38A97E52-8805-4C88-ABFE-62BDA3FB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4313" y="1547813"/>
            <a:ext cx="6175375" cy="4114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59CC15-2A6A-48EE-B98B-F271BD5E72A3}"/>
              </a:ext>
            </a:extLst>
          </p:cNvPr>
          <p:cNvSpPr txBox="1">
            <a:spLocks/>
          </p:cNvSpPr>
          <p:nvPr/>
        </p:nvSpPr>
        <p:spPr bwMode="auto">
          <a:xfrm>
            <a:off x="3942525" y="5486400"/>
            <a:ext cx="4114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chemeClr val="bg1"/>
                </a:solidFill>
                <a:latin typeface="Rockwell" panose="02060603020205020403" pitchFamily="18" charset="0"/>
              </a:rPr>
              <a:t>Hillsborough River</a:t>
            </a:r>
          </a:p>
        </p:txBody>
      </p:sp>
    </p:spTree>
    <p:extLst>
      <p:ext uri="{BB962C8B-B14F-4D97-AF65-F5344CB8AC3E}">
        <p14:creationId xmlns:p14="http://schemas.microsoft.com/office/powerpoint/2010/main" val="2717072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96ED-C905-4528-B564-98AED0DB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is a watershed?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F067945-B242-4A19-8782-D5F44A3FE539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2071688"/>
            <a:ext cx="4724400" cy="13795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Rockwell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b="1" dirty="0"/>
              <a:t>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u="sng" dirty="0">
                <a:solidFill>
                  <a:srgbClr val="FFFF00"/>
                </a:solidFill>
              </a:rPr>
              <a:t>watershed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/>
              <a:t>is an area of land that water flows across as it moves toward a common body of water, such as a stream, river, lake or coast.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801EE42-1501-416E-98DE-045EC0902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3" t="25093" r="36671" b="26842"/>
          <a:stretch>
            <a:fillRect/>
          </a:stretch>
        </p:blipFill>
        <p:spPr bwMode="auto">
          <a:xfrm>
            <a:off x="4953000" y="1371600"/>
            <a:ext cx="3810000" cy="51387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6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17FFA-1930-4BA8-B9D9-996AFBA38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4360"/>
            <a:ext cx="9144000" cy="114300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Human actions on land AFFECT our waters</a:t>
            </a:r>
          </a:p>
        </p:txBody>
      </p:sp>
      <p:pic>
        <p:nvPicPr>
          <p:cNvPr id="3" name="Picture 4" descr="http://www.swfwmd.state.fl.us/yards/fertilizing/img/spreader.jpg">
            <a:extLst>
              <a:ext uri="{FF2B5EF4-FFF2-40B4-BE49-F238E27FC236}">
                <a16:creationId xmlns:a16="http://schemas.microsoft.com/office/drawing/2014/main" id="{C62416AC-92F9-42CD-8258-D02011264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5083" r="3638" b="5981"/>
          <a:stretch>
            <a:fillRect/>
          </a:stretch>
        </p:blipFill>
        <p:spPr bwMode="auto">
          <a:xfrm>
            <a:off x="600075" y="3727173"/>
            <a:ext cx="4150829" cy="284836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media.cleveland.com/nationworld_impact/photo/traffic-jam-inner-belt-080811jpg-bdee89b6cbc42c3f.jpg">
            <a:extLst>
              <a:ext uri="{FF2B5EF4-FFF2-40B4-BE49-F238E27FC236}">
                <a16:creationId xmlns:a16="http://schemas.microsoft.com/office/drawing/2014/main" id="{ED4C91C8-384B-411D-BBFD-E6DD16EF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1" t="19872" r="2480" b="13892"/>
          <a:stretch>
            <a:fillRect/>
          </a:stretch>
        </p:blipFill>
        <p:spPr bwMode="auto">
          <a:xfrm>
            <a:off x="5318125" y="1257988"/>
            <a:ext cx="3099816" cy="219672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farm3.staticflickr.com/2354/2252895422_9870ffbf0c.jpg">
            <a:extLst>
              <a:ext uri="{FF2B5EF4-FFF2-40B4-BE49-F238E27FC236}">
                <a16:creationId xmlns:a16="http://schemas.microsoft.com/office/drawing/2014/main" id="{7A03825F-DAEA-43DE-8D0D-9CBE9215F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306" r="6400"/>
          <a:stretch>
            <a:fillRect/>
          </a:stretch>
        </p:blipFill>
        <p:spPr bwMode="auto">
          <a:xfrm>
            <a:off x="5318125" y="3733523"/>
            <a:ext cx="3096768" cy="285292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E60265-E5FE-482E-B7AF-FD2BF2CF9B9F}"/>
              </a:ext>
            </a:extLst>
          </p:cNvPr>
          <p:cNvSpPr/>
          <p:nvPr/>
        </p:nvSpPr>
        <p:spPr>
          <a:xfrm>
            <a:off x="639763" y="1877113"/>
            <a:ext cx="4111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000" b="1" kern="0" dirty="0">
                <a:solidFill>
                  <a:schemeClr val="bg1"/>
                </a:solidFill>
                <a:latin typeface="Rockwell" panose="02060603020205020403" pitchFamily="18" charset="0"/>
              </a:rPr>
              <a:t>Most obvious source - </a:t>
            </a:r>
            <a:r>
              <a:rPr lang="en-US" sz="3000" b="1" kern="0" dirty="0" err="1">
                <a:solidFill>
                  <a:schemeClr val="bg1"/>
                </a:solidFill>
                <a:latin typeface="Rockwell" panose="02060603020205020403" pitchFamily="18" charset="0"/>
              </a:rPr>
              <a:t>stormwater</a:t>
            </a:r>
            <a:r>
              <a:rPr lang="en-US" sz="3000" b="1" kern="0" dirty="0">
                <a:solidFill>
                  <a:schemeClr val="bg1"/>
                </a:solidFill>
                <a:latin typeface="Rockwell" panose="02060603020205020403" pitchFamily="18" charset="0"/>
              </a:rPr>
              <a:t> runoff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D70FC64-528E-4EC5-B907-6422E05DD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257988"/>
            <a:ext cx="4151376" cy="2194560"/>
          </a:xfrm>
          <a:prstGeom prst="rect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434044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088F-6F79-4047-9844-DC690136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6" y="594360"/>
            <a:ext cx="8348869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Why does SWFWMD educate youth?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118CB-020D-44D5-B4E6-B97EBC352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514475"/>
            <a:ext cx="4094163" cy="3657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P5130011">
            <a:extLst>
              <a:ext uri="{FF2B5EF4-FFF2-40B4-BE49-F238E27FC236}">
                <a16:creationId xmlns:a16="http://schemas.microsoft.com/office/drawing/2014/main" id="{3A7F8E04-5FA7-49C3-B061-F5D194CC1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r="3456"/>
          <a:stretch>
            <a:fillRect/>
          </a:stretch>
        </p:blipFill>
        <p:spPr bwMode="auto">
          <a:xfrm>
            <a:off x="4724400" y="1514475"/>
            <a:ext cx="4103688" cy="3657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DB543E3-CFFA-4E92-850B-05E49F03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5457825"/>
            <a:ext cx="508793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30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361</Words>
  <Application>Microsoft Office PowerPoint</Application>
  <PresentationFormat>On-screen Show (4:3)</PresentationFormat>
  <Paragraphs>114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Courier New</vt:lpstr>
      <vt:lpstr>Rockwell</vt:lpstr>
      <vt:lpstr>Tahoma</vt:lpstr>
      <vt:lpstr>Times</vt:lpstr>
      <vt:lpstr>Wingdings</vt:lpstr>
      <vt:lpstr>Office Theme</vt:lpstr>
      <vt:lpstr>Educational Resources from the Southwest Florida  Water Management District</vt:lpstr>
      <vt:lpstr>PowerPoint Presentation</vt:lpstr>
      <vt:lpstr>PowerPoint Presentation</vt:lpstr>
      <vt:lpstr>Florida’s Water Supply</vt:lpstr>
      <vt:lpstr>Groundwater supplies majority of public water supply in our area.</vt:lpstr>
      <vt:lpstr>Surface Water</vt:lpstr>
      <vt:lpstr>What is a watershed?</vt:lpstr>
      <vt:lpstr>Human actions on land AFFECT our waters</vt:lpstr>
      <vt:lpstr>Why does SWFWMD educate youth?</vt:lpstr>
      <vt:lpstr>How SWFWMD educates youth</vt:lpstr>
      <vt:lpstr>Splash! School Grants</vt:lpstr>
      <vt:lpstr>SWFWMD Website</vt:lpstr>
      <vt:lpstr>WaterMatters.org/Education</vt:lpstr>
      <vt:lpstr>WaterMatter.org/Education</vt:lpstr>
      <vt:lpstr>Water Education Videos </vt:lpstr>
      <vt:lpstr>Virtual Watershed Excursions</vt:lpstr>
      <vt:lpstr>Order free test kits</vt:lpstr>
      <vt:lpstr>Hands-on Activity Ideas</vt:lpstr>
      <vt:lpstr>Classroom Conservation Challenge</vt:lpstr>
      <vt:lpstr>Order FREE Materials </vt:lpstr>
      <vt:lpstr>POSTERS</vt:lpstr>
      <vt:lpstr>Find SWFWMD Online</vt:lpstr>
      <vt:lpstr>Contact Information</vt:lpstr>
    </vt:vector>
  </TitlesOfParts>
  <Company>SWFWMD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drusk</dc:creator>
  <cp:lastModifiedBy>Jodi B. Pushkin</cp:lastModifiedBy>
  <cp:revision>119</cp:revision>
  <dcterms:created xsi:type="dcterms:W3CDTF">2012-08-10T17:27:07Z</dcterms:created>
  <dcterms:modified xsi:type="dcterms:W3CDTF">2021-10-04T18:38:46Z</dcterms:modified>
</cp:coreProperties>
</file>